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 id="276" r:id="rId21"/>
    <p:sldId id="277" r:id="rId22"/>
    <p:sldId id="278" r:id="rId23"/>
    <p:sldId id="279" r:id="rId24"/>
    <p:sldId id="280" r:id="rId25"/>
    <p:sldId id="281" r:id="rId26"/>
    <p:sldId id="295" r:id="rId27"/>
    <p:sldId id="282" r:id="rId28"/>
    <p:sldId id="283" r:id="rId29"/>
    <p:sldId id="284" r:id="rId30"/>
    <p:sldId id="285" r:id="rId31"/>
    <p:sldId id="286" r:id="rId32"/>
    <p:sldId id="287" r:id="rId33"/>
    <p:sldId id="288" r:id="rId34"/>
    <p:sldId id="289" r:id="rId35"/>
    <p:sldId id="291" r:id="rId36"/>
    <p:sldId id="296" r:id="rId37"/>
    <p:sldId id="290"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FBAB5D6-1FD4-4057-93A6-9557D5E63517}" type="datetimeFigureOut">
              <a:rPr lang="en-US" smtClean="0"/>
              <a:pPr/>
              <a:t>29-Oct-19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2656236-5BD8-4E31-B2BF-CB778E92E9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BAB5D6-1FD4-4057-93A6-9557D5E63517}" type="datetimeFigureOut">
              <a:rPr lang="en-US" smtClean="0"/>
              <a:pPr/>
              <a:t>29-Oct-19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6236-5BD8-4E31-B2BF-CB778E92E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BAB5D6-1FD4-4057-93A6-9557D5E63517}" type="datetimeFigureOut">
              <a:rPr lang="en-US" smtClean="0"/>
              <a:pPr/>
              <a:t>29-Oct-19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6236-5BD8-4E31-B2BF-CB778E92E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BAB5D6-1FD4-4057-93A6-9557D5E63517}" type="datetimeFigureOut">
              <a:rPr lang="en-US" smtClean="0"/>
              <a:pPr/>
              <a:t>29-Oct-19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6236-5BD8-4E31-B2BF-CB778E92E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BAB5D6-1FD4-4057-93A6-9557D5E63517}" type="datetimeFigureOut">
              <a:rPr lang="en-US" smtClean="0"/>
              <a:pPr/>
              <a:t>29-Oct-19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56236-5BD8-4E31-B2BF-CB778E92E9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BAB5D6-1FD4-4057-93A6-9557D5E63517}" type="datetimeFigureOut">
              <a:rPr lang="en-US" smtClean="0"/>
              <a:pPr/>
              <a:t>29-Oct-19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56236-5BD8-4E31-B2BF-CB778E92E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BAB5D6-1FD4-4057-93A6-9557D5E63517}" type="datetimeFigureOut">
              <a:rPr lang="en-US" smtClean="0"/>
              <a:pPr/>
              <a:t>29-Oct-19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56236-5BD8-4E31-B2BF-CB778E92E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BAB5D6-1FD4-4057-93A6-9557D5E63517}" type="datetimeFigureOut">
              <a:rPr lang="en-US" smtClean="0"/>
              <a:pPr/>
              <a:t>29-Oct-19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56236-5BD8-4E31-B2BF-CB778E92E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AB5D6-1FD4-4057-93A6-9557D5E63517}" type="datetimeFigureOut">
              <a:rPr lang="en-US" smtClean="0"/>
              <a:pPr/>
              <a:t>29-Oct-19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56236-5BD8-4E31-B2BF-CB778E92E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BAB5D6-1FD4-4057-93A6-9557D5E63517}" type="datetimeFigureOut">
              <a:rPr lang="en-US" smtClean="0"/>
              <a:pPr/>
              <a:t>29-Oct-19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56236-5BD8-4E31-B2BF-CB778E92E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BAB5D6-1FD4-4057-93A6-9557D5E63517}" type="datetimeFigureOut">
              <a:rPr lang="en-US" smtClean="0"/>
              <a:pPr/>
              <a:t>29-Oct-19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2656236-5BD8-4E31-B2BF-CB778E92E98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BAB5D6-1FD4-4057-93A6-9557D5E63517}" type="datetimeFigureOut">
              <a:rPr lang="en-US" smtClean="0"/>
              <a:pPr/>
              <a:t>29-Oct-19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2656236-5BD8-4E31-B2BF-CB778E92E98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HISTORY OF PHARMACY</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PREPARED BY</a:t>
            </a:r>
          </a:p>
          <a:p>
            <a:r>
              <a:rPr lang="en-US" dirty="0" err="1" smtClean="0"/>
              <a:t>Dr.SREEJA.S</a:t>
            </a:r>
            <a:endParaRPr lang="en-US" dirty="0" smtClean="0"/>
          </a:p>
          <a:p>
            <a:r>
              <a:rPr lang="en-US" dirty="0" err="1" smtClean="0"/>
              <a:t>H.o.D</a:t>
            </a:r>
            <a:r>
              <a:rPr lang="en-US" dirty="0" smtClean="0"/>
              <a:t>, Dept. of Pharmacy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charset="0"/>
              </a:rPr>
              <a:t>THE CHANGING TIMES</a:t>
            </a:r>
            <a:endParaRPr lang="en-US" sz="4000" b="1" dirty="0">
              <a:latin typeface="Arial" charset="0"/>
            </a:endParaRPr>
          </a:p>
        </p:txBody>
      </p:sp>
      <p:sp>
        <p:nvSpPr>
          <p:cNvPr id="3" name="Content Placeholder 2"/>
          <p:cNvSpPr>
            <a:spLocks noGrp="1"/>
          </p:cNvSpPr>
          <p:nvPr>
            <p:ph idx="1"/>
          </p:nvPr>
        </p:nvSpPr>
        <p:spPr/>
        <p:txBody>
          <a:bodyPr/>
          <a:lstStyle/>
          <a:p>
            <a:pPr>
              <a:lnSpc>
                <a:spcPct val="120000"/>
              </a:lnSpc>
              <a:buClr>
                <a:srgbClr val="993300"/>
              </a:buClr>
              <a:buSzTx/>
              <a:buFontTx/>
              <a:buChar char="•"/>
            </a:pPr>
            <a:r>
              <a:rPr lang="en-GB" sz="2800" b="1" dirty="0" smtClean="0">
                <a:solidFill>
                  <a:srgbClr val="003300"/>
                </a:solidFill>
                <a:latin typeface="Arial" charset="0"/>
              </a:rPr>
              <a:t>New drugs were arriving from far-off lands, unknown to the ancients. </a:t>
            </a:r>
          </a:p>
          <a:p>
            <a:pPr>
              <a:lnSpc>
                <a:spcPct val="120000"/>
              </a:lnSpc>
              <a:buFont typeface="Wingdings" pitchFamily="2" charset="2"/>
              <a:buNone/>
            </a:pPr>
            <a:endParaRPr lang="en-GB" sz="1200" b="1" dirty="0" smtClean="0">
              <a:solidFill>
                <a:srgbClr val="003300"/>
              </a:solidFill>
              <a:latin typeface="Arial" charset="0"/>
            </a:endParaRPr>
          </a:p>
          <a:p>
            <a:pPr>
              <a:lnSpc>
                <a:spcPct val="120000"/>
              </a:lnSpc>
              <a:buClr>
                <a:srgbClr val="993300"/>
              </a:buClr>
              <a:buSzTx/>
              <a:buFontTx/>
              <a:buChar char="•"/>
            </a:pPr>
            <a:r>
              <a:rPr lang="en-GB" sz="2800" b="1" dirty="0" smtClean="0">
                <a:solidFill>
                  <a:srgbClr val="003300"/>
                </a:solidFill>
                <a:latin typeface="Arial" charset="0"/>
              </a:rPr>
              <a:t>For pharmacy, printing had a profound effect on the study of plant drugs, because illustrations of the plant drugs could be reproduced easily.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20000"/>
              </a:lnSpc>
              <a:buClr>
                <a:srgbClr val="993300"/>
              </a:buClr>
              <a:buFontTx/>
              <a:buChar char="•"/>
            </a:pPr>
            <a:r>
              <a:rPr lang="en-GB" sz="2800" b="1" dirty="0" smtClean="0">
                <a:solidFill>
                  <a:srgbClr val="003300"/>
                </a:solidFill>
                <a:latin typeface="Arial" charset="0"/>
              </a:rPr>
              <a:t>Among the most gifted of these</a:t>
            </a:r>
          </a:p>
          <a:p>
            <a:pPr>
              <a:lnSpc>
                <a:spcPct val="120000"/>
              </a:lnSpc>
              <a:buClr>
                <a:schemeClr val="hlink"/>
              </a:buClr>
              <a:buFont typeface="Wingdings" pitchFamily="2" charset="2"/>
              <a:buNone/>
            </a:pPr>
            <a:r>
              <a:rPr lang="en-GB" sz="2800" b="1" dirty="0" smtClean="0">
                <a:solidFill>
                  <a:srgbClr val="003300"/>
                </a:solidFill>
                <a:latin typeface="Arial" charset="0"/>
              </a:rPr>
              <a:t>   investigators was </a:t>
            </a:r>
            <a:r>
              <a:rPr lang="en-GB" sz="2800" b="1" dirty="0" err="1" smtClean="0">
                <a:solidFill>
                  <a:srgbClr val="993300"/>
                </a:solidFill>
                <a:latin typeface="Arial" charset="0"/>
              </a:rPr>
              <a:t>Valerius</a:t>
            </a:r>
            <a:r>
              <a:rPr lang="en-GB" sz="2800" b="1" dirty="0" smtClean="0">
                <a:solidFill>
                  <a:srgbClr val="993300"/>
                </a:solidFill>
                <a:latin typeface="Arial" charset="0"/>
              </a:rPr>
              <a:t> </a:t>
            </a:r>
            <a:r>
              <a:rPr lang="en-GB" sz="2800" b="1" dirty="0" err="1" smtClean="0">
                <a:solidFill>
                  <a:srgbClr val="993300"/>
                </a:solidFill>
                <a:latin typeface="Arial" charset="0"/>
              </a:rPr>
              <a:t>Cordus</a:t>
            </a:r>
            <a:r>
              <a:rPr lang="en-GB" sz="2800" b="1" dirty="0" smtClean="0">
                <a:solidFill>
                  <a:srgbClr val="993300"/>
                </a:solidFill>
                <a:latin typeface="Arial" charset="0"/>
              </a:rPr>
              <a:t> </a:t>
            </a:r>
          </a:p>
          <a:p>
            <a:pPr>
              <a:lnSpc>
                <a:spcPct val="120000"/>
              </a:lnSpc>
              <a:buNone/>
            </a:pPr>
            <a:r>
              <a:rPr lang="en-GB" sz="2800" b="1" dirty="0" smtClean="0">
                <a:solidFill>
                  <a:srgbClr val="003300"/>
                </a:solidFill>
                <a:latin typeface="Arial" charset="0"/>
              </a:rPr>
              <a:t>  (1515 - 1544) whose </a:t>
            </a:r>
            <a:r>
              <a:rPr lang="en-GB" sz="2800" b="1" i="1" dirty="0" err="1" smtClean="0">
                <a:solidFill>
                  <a:srgbClr val="993300"/>
                </a:solidFill>
                <a:latin typeface="Arial" charset="0"/>
              </a:rPr>
              <a:t>Dispensatorium</a:t>
            </a:r>
            <a:endParaRPr lang="en-GB" sz="2800" b="1" i="1" dirty="0" smtClean="0">
              <a:solidFill>
                <a:srgbClr val="993300"/>
              </a:solidFill>
              <a:latin typeface="Arial" charset="0"/>
            </a:endParaRPr>
          </a:p>
          <a:p>
            <a:pPr>
              <a:lnSpc>
                <a:spcPct val="120000"/>
              </a:lnSpc>
              <a:buNone/>
            </a:pPr>
            <a:r>
              <a:rPr lang="en-GB" sz="2800" b="1" dirty="0" smtClean="0">
                <a:solidFill>
                  <a:srgbClr val="003300"/>
                </a:solidFill>
                <a:latin typeface="Arial" charset="0"/>
              </a:rPr>
              <a:t>  became the official standard for the</a:t>
            </a:r>
          </a:p>
          <a:p>
            <a:pPr>
              <a:lnSpc>
                <a:spcPct val="120000"/>
              </a:lnSpc>
              <a:buNone/>
            </a:pPr>
            <a:r>
              <a:rPr lang="en-GB" sz="2800" b="1" dirty="0" smtClean="0">
                <a:solidFill>
                  <a:srgbClr val="003300"/>
                </a:solidFill>
                <a:latin typeface="Arial" charset="0"/>
              </a:rPr>
              <a:t>  preparation of medicines in the city </a:t>
            </a:r>
          </a:p>
          <a:p>
            <a:pPr>
              <a:lnSpc>
                <a:spcPct val="120000"/>
              </a:lnSpc>
              <a:buNone/>
            </a:pPr>
            <a:r>
              <a:rPr lang="en-GB" sz="2800" b="1" dirty="0" smtClean="0">
                <a:solidFill>
                  <a:srgbClr val="003300"/>
                </a:solidFill>
                <a:latin typeface="Arial" charset="0"/>
              </a:rPr>
              <a:t>  of  Nuremberg and generally is   </a:t>
            </a:r>
          </a:p>
          <a:p>
            <a:pPr>
              <a:lnSpc>
                <a:spcPct val="120000"/>
              </a:lnSpc>
              <a:buNone/>
            </a:pPr>
            <a:r>
              <a:rPr lang="en-GB" sz="2800" b="1" dirty="0" smtClean="0">
                <a:solidFill>
                  <a:srgbClr val="003300"/>
                </a:solidFill>
                <a:latin typeface="Arial" charset="0"/>
              </a:rPr>
              <a:t>  considered  the first pharmacopoeia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PARACELSUS</a:t>
            </a:r>
            <a:endParaRPr lang="en-US" b="1" dirty="0">
              <a:effectLst>
                <a:outerShdw blurRad="38100" dist="38100" dir="2700000" algn="tl">
                  <a:srgbClr val="000000">
                    <a:alpha val="43137"/>
                  </a:srgbClr>
                </a:outerShdw>
              </a:effectLst>
            </a:endParaRPr>
          </a:p>
        </p:txBody>
      </p:sp>
      <p:pic>
        <p:nvPicPr>
          <p:cNvPr id="4" name="Picture 2" descr="C:\Documents and Settings\Administrator\My Documents\2-paracelsus.jpg"/>
          <p:cNvPicPr>
            <a:picLocks noGrp="1" noChangeAspect="1" noChangeArrowheads="1"/>
          </p:cNvPicPr>
          <p:nvPr>
            <p:ph idx="1"/>
          </p:nvPr>
        </p:nvPicPr>
        <p:blipFill>
          <a:blip r:embed="rId2"/>
          <a:srcRect/>
          <a:stretch>
            <a:fillRect/>
          </a:stretch>
        </p:blipFill>
        <p:spPr bwMode="auto">
          <a:xfrm>
            <a:off x="1371600" y="2086769"/>
            <a:ext cx="6248400" cy="477123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400" b="1" dirty="0" smtClean="0">
                <a:effectLst>
                  <a:outerShdw blurRad="38100" dist="38100" dir="2700000" algn="tl">
                    <a:srgbClr val="000000">
                      <a:alpha val="43137"/>
                    </a:srgbClr>
                  </a:outerShdw>
                </a:effectLst>
                <a:latin typeface="Arial" charset="0"/>
              </a:rPr>
              <a:t>DOCTRINE OF SIGNATURE</a:t>
            </a:r>
            <a:r>
              <a:rPr lang="en-US" sz="5400" b="1" dirty="0" smtClean="0">
                <a:latin typeface="Arial" charset="0"/>
              </a:rPr>
              <a:t/>
            </a:r>
            <a:br>
              <a:rPr lang="en-US" sz="5400" b="1" dirty="0" smtClean="0">
                <a:latin typeface="Arial" charset="0"/>
              </a:rPr>
            </a:br>
            <a:endParaRPr lang="en-US" dirty="0"/>
          </a:p>
        </p:txBody>
      </p:sp>
      <p:sp>
        <p:nvSpPr>
          <p:cNvPr id="3" name="Content Placeholder 2"/>
          <p:cNvSpPr>
            <a:spLocks noGrp="1"/>
          </p:cNvSpPr>
          <p:nvPr>
            <p:ph idx="1"/>
          </p:nvPr>
        </p:nvSpPr>
        <p:spPr>
          <a:xfrm>
            <a:off x="457200" y="1524000"/>
            <a:ext cx="8229600" cy="5334000"/>
          </a:xfrm>
        </p:spPr>
        <p:txBody>
          <a:bodyPr>
            <a:normAutofit/>
          </a:bodyPr>
          <a:lstStyle/>
          <a:p>
            <a:pPr>
              <a:spcBef>
                <a:spcPct val="10000"/>
              </a:spcBef>
              <a:buClr>
                <a:srgbClr val="993300"/>
              </a:buClr>
              <a:buSzTx/>
              <a:buFontTx/>
              <a:buChar char="•"/>
            </a:pPr>
            <a:r>
              <a:rPr lang="en-GB" sz="2800" b="1" dirty="0" smtClean="0">
                <a:solidFill>
                  <a:srgbClr val="993300"/>
                </a:solidFill>
                <a:latin typeface="Arial" charset="0"/>
              </a:rPr>
              <a:t>Paracelsus</a:t>
            </a:r>
            <a:r>
              <a:rPr lang="en-GB" sz="2800" b="1" dirty="0" smtClean="0">
                <a:solidFill>
                  <a:srgbClr val="003300"/>
                </a:solidFill>
                <a:latin typeface="Arial" charset="0"/>
              </a:rPr>
              <a:t> - advocated chemically prepared drugs from crude plant and mineral substances. </a:t>
            </a:r>
          </a:p>
          <a:p>
            <a:pPr>
              <a:spcBef>
                <a:spcPct val="10000"/>
              </a:spcBef>
              <a:buClr>
                <a:srgbClr val="993300"/>
              </a:buClr>
              <a:buSzTx/>
              <a:buFontTx/>
              <a:buNone/>
            </a:pPr>
            <a:endParaRPr lang="en-GB" sz="1200" b="1" dirty="0" smtClean="0">
              <a:solidFill>
                <a:srgbClr val="003300"/>
              </a:solidFill>
              <a:latin typeface="Arial" charset="0"/>
            </a:endParaRPr>
          </a:p>
          <a:p>
            <a:pPr>
              <a:spcBef>
                <a:spcPct val="10000"/>
              </a:spcBef>
              <a:buClr>
                <a:srgbClr val="993300"/>
              </a:buClr>
              <a:buSzTx/>
              <a:buFontTx/>
              <a:buChar char="•"/>
            </a:pPr>
            <a:r>
              <a:rPr lang="en-GB" sz="2800" b="1" dirty="0" smtClean="0">
                <a:solidFill>
                  <a:srgbClr val="003300"/>
                </a:solidFill>
                <a:latin typeface="Arial" charset="0"/>
              </a:rPr>
              <a:t>He preached the </a:t>
            </a:r>
            <a:r>
              <a:rPr lang="en-GB" sz="2800" b="1" dirty="0" smtClean="0">
                <a:solidFill>
                  <a:srgbClr val="993300"/>
                </a:solidFill>
                <a:latin typeface="Arial" charset="0"/>
              </a:rPr>
              <a:t>‘Doctrine of signature’,</a:t>
            </a:r>
            <a:r>
              <a:rPr lang="en-GB" sz="2800" b="1" dirty="0" smtClean="0">
                <a:solidFill>
                  <a:srgbClr val="003300"/>
                </a:solidFill>
                <a:latin typeface="Arial" charset="0"/>
              </a:rPr>
              <a:t> </a:t>
            </a:r>
          </a:p>
          <a:p>
            <a:pPr>
              <a:spcBef>
                <a:spcPct val="10000"/>
              </a:spcBef>
              <a:buFont typeface="Wingdings" pitchFamily="2" charset="2"/>
              <a:buNone/>
            </a:pPr>
            <a:r>
              <a:rPr lang="en-GB" sz="2800" b="1" dirty="0" smtClean="0">
                <a:solidFill>
                  <a:srgbClr val="003300"/>
                </a:solidFill>
                <a:latin typeface="Arial" charset="0"/>
              </a:rPr>
              <a:t>	a belief that God had placed a sign on healing </a:t>
            </a:r>
          </a:p>
          <a:p>
            <a:pPr>
              <a:spcBef>
                <a:spcPct val="10000"/>
              </a:spcBef>
              <a:buFont typeface="Wingdings" pitchFamily="2" charset="2"/>
              <a:buNone/>
            </a:pPr>
            <a:r>
              <a:rPr lang="en-GB" sz="2800" b="1" dirty="0" smtClean="0">
                <a:solidFill>
                  <a:srgbClr val="003300"/>
                </a:solidFill>
                <a:latin typeface="Arial" charset="0"/>
              </a:rPr>
              <a:t>	substances indicating their use against disease</a:t>
            </a:r>
          </a:p>
          <a:p>
            <a:pPr>
              <a:spcBef>
                <a:spcPct val="10000"/>
              </a:spcBef>
              <a:buFont typeface="Wingdings" pitchFamily="2" charset="2"/>
              <a:buNone/>
            </a:pPr>
            <a:r>
              <a:rPr lang="en-GB" sz="2800" b="1" dirty="0" smtClean="0">
                <a:solidFill>
                  <a:srgbClr val="003300"/>
                </a:solidFill>
                <a:latin typeface="Arial" charset="0"/>
              </a:rPr>
              <a:t>The relation between the external morphological appearance of the drug and signs and symptoms of the natural disease is called </a:t>
            </a:r>
            <a:r>
              <a:rPr lang="en-GB" sz="2800" b="1" dirty="0" smtClean="0">
                <a:solidFill>
                  <a:srgbClr val="FF0000"/>
                </a:solidFill>
                <a:latin typeface="Arial" charset="0"/>
              </a:rPr>
              <a:t>DOCTRINE OF SIGNATURE</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Clr>
                <a:srgbClr val="993300"/>
              </a:buClr>
              <a:buFontTx/>
              <a:buChar char="•"/>
            </a:pPr>
            <a:r>
              <a:rPr lang="en-GB" sz="2800" b="1" dirty="0" smtClean="0">
                <a:solidFill>
                  <a:srgbClr val="003300"/>
                </a:solidFill>
                <a:latin typeface="Arial" charset="0"/>
              </a:rPr>
              <a:t>He sparked the growth of modern</a:t>
            </a:r>
          </a:p>
          <a:p>
            <a:pPr>
              <a:buClr>
                <a:schemeClr val="hlink"/>
              </a:buClr>
              <a:buSzPct val="70000"/>
              <a:buNone/>
            </a:pPr>
            <a:r>
              <a:rPr lang="en-GB" sz="2800" b="1" dirty="0" smtClean="0">
                <a:solidFill>
                  <a:srgbClr val="003300"/>
                </a:solidFill>
                <a:latin typeface="Arial" charset="0"/>
              </a:rPr>
              <a:t>    pharmaceutical sciences. Eventually, </a:t>
            </a:r>
          </a:p>
          <a:p>
            <a:pPr>
              <a:buClr>
                <a:schemeClr val="hlink"/>
              </a:buClr>
              <a:buSzPct val="70000"/>
              <a:buNone/>
            </a:pPr>
            <a:r>
              <a:rPr lang="en-GB" sz="2800" b="1" dirty="0" smtClean="0">
                <a:solidFill>
                  <a:srgbClr val="003300"/>
                </a:solidFill>
                <a:latin typeface="Arial" charset="0"/>
              </a:rPr>
              <a:t>    as the efficacy of some of these drugs</a:t>
            </a:r>
          </a:p>
          <a:p>
            <a:pPr>
              <a:buClr>
                <a:schemeClr val="hlink"/>
              </a:buClr>
              <a:buSzPct val="70000"/>
              <a:buNone/>
            </a:pPr>
            <a:r>
              <a:rPr lang="en-GB" sz="2800" b="1" dirty="0" smtClean="0">
                <a:solidFill>
                  <a:srgbClr val="003300"/>
                </a:solidFill>
                <a:latin typeface="Arial" charset="0"/>
              </a:rPr>
              <a:t>    became known, they entered</a:t>
            </a:r>
          </a:p>
          <a:p>
            <a:pPr>
              <a:buClr>
                <a:schemeClr val="hlink"/>
              </a:buClr>
              <a:buSzPct val="70000"/>
              <a:buNone/>
            </a:pPr>
            <a:r>
              <a:rPr lang="en-GB" sz="2800" b="1" dirty="0" smtClean="0">
                <a:solidFill>
                  <a:srgbClr val="003300"/>
                </a:solidFill>
                <a:latin typeface="Arial" charset="0"/>
              </a:rPr>
              <a:t>    professional medical practice and</a:t>
            </a:r>
          </a:p>
          <a:p>
            <a:pPr>
              <a:buClr>
                <a:schemeClr val="hlink"/>
              </a:buClr>
              <a:buSzPct val="70000"/>
              <a:buNone/>
            </a:pPr>
            <a:r>
              <a:rPr lang="en-GB" sz="2800" b="1" dirty="0" smtClean="0">
                <a:solidFill>
                  <a:srgbClr val="003300"/>
                </a:solidFill>
                <a:latin typeface="Arial" charset="0"/>
              </a:rPr>
              <a:t>    appeared in books on medicines. </a:t>
            </a:r>
          </a:p>
          <a:p>
            <a:pPr>
              <a:buClr>
                <a:schemeClr val="hlink"/>
              </a:buClr>
              <a:buSzPct val="70000"/>
              <a:buNone/>
            </a:pPr>
            <a:endParaRPr lang="en-GB" sz="2800" b="1" dirty="0" smtClean="0">
              <a:solidFill>
                <a:srgbClr val="003300"/>
              </a:solidFill>
              <a:latin typeface="Arial" charset="0"/>
            </a:endParaRPr>
          </a:p>
          <a:p>
            <a:pPr>
              <a:buClr>
                <a:schemeClr val="hlink"/>
              </a:buClr>
              <a:buSzPct val="70000"/>
              <a:buNone/>
            </a:pPr>
            <a:r>
              <a:rPr lang="en-GB" sz="2800" b="1" dirty="0" smtClean="0">
                <a:solidFill>
                  <a:srgbClr val="003300"/>
                </a:solidFill>
                <a:latin typeface="Arial" charset="0"/>
              </a:rPr>
              <a:t>    Here was a great leap in pharmacy :</a:t>
            </a:r>
          </a:p>
          <a:p>
            <a:pPr>
              <a:buClr>
                <a:schemeClr val="hlink"/>
              </a:buClr>
              <a:buSzPct val="70000"/>
              <a:buNone/>
            </a:pPr>
            <a:r>
              <a:rPr lang="en-GB" sz="2800" b="1" dirty="0" smtClean="0">
                <a:solidFill>
                  <a:srgbClr val="003300"/>
                </a:solidFill>
                <a:latin typeface="Arial" charset="0"/>
              </a:rPr>
              <a:t>    </a:t>
            </a:r>
            <a:r>
              <a:rPr lang="en-GB" sz="2800" b="1" dirty="0" smtClean="0">
                <a:solidFill>
                  <a:srgbClr val="990000"/>
                </a:solidFill>
                <a:latin typeface="Arial" charset="0"/>
              </a:rPr>
              <a:t>the preparation of medicines.</a:t>
            </a:r>
            <a:endParaRPr lang="en-US" sz="2800" b="1" dirty="0" smtClean="0">
              <a:solidFill>
                <a:srgbClr val="990000"/>
              </a:solidFill>
              <a:latin typeface="Arial"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EUPHRASIA OFFICINALIS</a:t>
            </a:r>
            <a:r>
              <a:rPr lang="en-US" sz="4000" b="1" dirty="0" smtClean="0">
                <a:latin typeface="Arial" charset="0"/>
              </a:rPr>
              <a:t/>
            </a:r>
            <a:br>
              <a:rPr lang="en-US" sz="4000" b="1" dirty="0" smtClean="0">
                <a:latin typeface="Arial" charset="0"/>
              </a:rPr>
            </a:br>
            <a:endParaRPr lang="en-US" sz="4000" dirty="0"/>
          </a:p>
        </p:txBody>
      </p:sp>
      <p:pic>
        <p:nvPicPr>
          <p:cNvPr id="4" name="Picture 2" descr="C:\Documents and Settings\Administrator\Desktop\EUPHRASIA.jpg"/>
          <p:cNvPicPr>
            <a:picLocks noGrp="1" noChangeAspect="1" noChangeArrowheads="1"/>
          </p:cNvPicPr>
          <p:nvPr>
            <p:ph idx="1"/>
          </p:nvPr>
        </p:nvPicPr>
        <p:blipFill>
          <a:blip r:embed="rId2"/>
          <a:srcRect/>
          <a:stretch>
            <a:fillRect/>
          </a:stretch>
        </p:blipFill>
        <p:spPr bwMode="auto">
          <a:xfrm>
            <a:off x="1524000" y="1752600"/>
            <a:ext cx="6629400" cy="4419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b="1" dirty="0" smtClean="0">
                <a:latin typeface="Arial" charset="0"/>
              </a:rPr>
              <a:t>GELSEMIUM SEMPERVIRENS</a:t>
            </a:r>
            <a:r>
              <a:rPr lang="en-US" sz="4000" b="1" dirty="0" smtClean="0">
                <a:latin typeface="Arial" charset="0"/>
              </a:rPr>
              <a:t/>
            </a:r>
            <a:br>
              <a:rPr lang="en-US" sz="4000" b="1" dirty="0" smtClean="0">
                <a:latin typeface="Arial" charset="0"/>
              </a:rPr>
            </a:br>
            <a:endParaRPr lang="en-US" sz="4000" dirty="0"/>
          </a:p>
        </p:txBody>
      </p:sp>
      <p:pic>
        <p:nvPicPr>
          <p:cNvPr id="4" name="Picture 2" descr="C:\Documents and Settings\Administrator\Desktop\GELS.jpg"/>
          <p:cNvPicPr>
            <a:picLocks noGrp="1" noChangeAspect="1" noChangeArrowheads="1"/>
          </p:cNvPicPr>
          <p:nvPr>
            <p:ph idx="1"/>
          </p:nvPr>
        </p:nvPicPr>
        <p:blipFill>
          <a:blip r:embed="rId2"/>
          <a:srcRect/>
          <a:stretch>
            <a:fillRect/>
          </a:stretch>
        </p:blipFill>
        <p:spPr bwMode="auto">
          <a:xfrm>
            <a:off x="1143000" y="1524000"/>
            <a:ext cx="6477000" cy="4800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TARENTULA HISPANICA</a:t>
            </a:r>
            <a:r>
              <a:rPr lang="en-US" sz="4000" b="1" dirty="0" smtClean="0">
                <a:latin typeface="Arial" charset="0"/>
              </a:rPr>
              <a:t/>
            </a:r>
            <a:br>
              <a:rPr lang="en-US" sz="4000" b="1" dirty="0" smtClean="0">
                <a:latin typeface="Arial" charset="0"/>
              </a:rPr>
            </a:br>
            <a:endParaRPr lang="en-US" sz="4000" dirty="0"/>
          </a:p>
        </p:txBody>
      </p:sp>
      <p:pic>
        <p:nvPicPr>
          <p:cNvPr id="4" name="Picture 2" descr="C:\Documents and Settings\Administrator\Desktop\TAREN.jpg"/>
          <p:cNvPicPr>
            <a:picLocks noGrp="1" noChangeAspect="1" noChangeArrowheads="1"/>
          </p:cNvPicPr>
          <p:nvPr>
            <p:ph idx="1"/>
          </p:nvPr>
        </p:nvPicPr>
        <p:blipFill>
          <a:blip r:embed="rId2"/>
          <a:srcRect/>
          <a:stretch>
            <a:fillRect/>
          </a:stretch>
        </p:blipFill>
        <p:spPr bwMode="auto">
          <a:xfrm>
            <a:off x="1524000" y="1600200"/>
            <a:ext cx="6096000" cy="47243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effectLst>
                  <a:outerShdw blurRad="38100" dist="38100" dir="2700000" algn="tl">
                    <a:srgbClr val="000000">
                      <a:alpha val="43137"/>
                    </a:srgbClr>
                  </a:outerShdw>
                </a:effectLst>
                <a:latin typeface="Arial" charset="0"/>
              </a:rPr>
              <a:t>THUJA OCCIDENTALIS</a:t>
            </a:r>
            <a:endParaRPr lang="en-US" sz="4000" dirty="0"/>
          </a:p>
        </p:txBody>
      </p:sp>
      <p:pic>
        <p:nvPicPr>
          <p:cNvPr id="1026" name="Picture 2" descr="C:\Users\Windows\Pictures\WART.jpg"/>
          <p:cNvPicPr>
            <a:picLocks noGrp="1" noChangeAspect="1" noChangeArrowheads="1"/>
          </p:cNvPicPr>
          <p:nvPr>
            <p:ph sz="half" idx="2"/>
          </p:nvPr>
        </p:nvPicPr>
        <p:blipFill>
          <a:blip r:embed="rId2"/>
          <a:srcRect/>
          <a:stretch>
            <a:fillRect/>
          </a:stretch>
        </p:blipFill>
        <p:spPr bwMode="auto">
          <a:xfrm>
            <a:off x="4572000" y="1905000"/>
            <a:ext cx="4267200" cy="4419599"/>
          </a:xfrm>
          <a:prstGeom prst="rect">
            <a:avLst/>
          </a:prstGeom>
          <a:noFill/>
        </p:spPr>
      </p:pic>
      <p:pic>
        <p:nvPicPr>
          <p:cNvPr id="6" name="Picture 2" descr="C:\Documents and Settings\Administrator\Desktop\THUJA.jpg"/>
          <p:cNvPicPr>
            <a:picLocks noGrp="1" noChangeAspect="1" noChangeArrowheads="1"/>
          </p:cNvPicPr>
          <p:nvPr>
            <p:ph sz="half" idx="1"/>
          </p:nvPr>
        </p:nvPicPr>
        <p:blipFill>
          <a:blip r:embed="rId3"/>
          <a:srcRect/>
          <a:stretch>
            <a:fillRect/>
          </a:stretch>
        </p:blipFill>
        <p:spPr bwMode="auto">
          <a:xfrm>
            <a:off x="457200" y="1905001"/>
            <a:ext cx="4038600" cy="4419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PULSATILLA  NIGRICANS</a:t>
            </a:r>
            <a:r>
              <a:rPr lang="en-US" sz="4000" b="1" dirty="0" smtClean="0">
                <a:latin typeface="Arial" charset="0"/>
              </a:rPr>
              <a:t/>
            </a:r>
            <a:br>
              <a:rPr lang="en-US" sz="4000" b="1" dirty="0" smtClean="0">
                <a:latin typeface="Arial" charset="0"/>
              </a:rPr>
            </a:br>
            <a:endParaRPr lang="en-US" sz="4000" b="1" dirty="0"/>
          </a:p>
        </p:txBody>
      </p:sp>
      <p:pic>
        <p:nvPicPr>
          <p:cNvPr id="4" name="Picture 2" descr="C:\Documents and Settings\Administrator\Desktop\PULS.jpg"/>
          <p:cNvPicPr>
            <a:picLocks noGrp="1" noChangeAspect="1" noChangeArrowheads="1"/>
          </p:cNvPicPr>
          <p:nvPr>
            <p:ph idx="1"/>
          </p:nvPr>
        </p:nvPicPr>
        <p:blipFill>
          <a:blip r:embed="rId2"/>
          <a:srcRect/>
          <a:stretch>
            <a:fillRect/>
          </a:stretch>
        </p:blipFill>
        <p:spPr bwMode="auto">
          <a:xfrm>
            <a:off x="1828800" y="1905000"/>
            <a:ext cx="5715000" cy="44195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FF0000"/>
                </a:solidFill>
                <a:latin typeface="Arial" charset="0"/>
              </a:rPr>
              <a:t>HOMOEOPATHIC PHARMACY </a:t>
            </a:r>
            <a:r>
              <a:rPr lang="en-US" b="1" dirty="0" smtClean="0">
                <a:solidFill>
                  <a:srgbClr val="003300"/>
                </a:solidFill>
                <a:latin typeface="Arial" charset="0"/>
              </a:rPr>
              <a:t>is defined as the art and science of identifying, collecting, preparing, preserving, evaluating, </a:t>
            </a:r>
            <a:r>
              <a:rPr lang="en-US" b="1" dirty="0" err="1" smtClean="0">
                <a:solidFill>
                  <a:srgbClr val="003300"/>
                </a:solidFill>
                <a:latin typeface="Arial" charset="0"/>
              </a:rPr>
              <a:t>standardising</a:t>
            </a:r>
            <a:r>
              <a:rPr lang="en-US" b="1" dirty="0" smtClean="0">
                <a:solidFill>
                  <a:srgbClr val="003300"/>
                </a:solidFill>
                <a:latin typeface="Arial" charset="0"/>
              </a:rPr>
              <a:t> and dispensing of medicines. It also deals with the legal and professional aspects and regulation of proper distribution of medicines</a:t>
            </a:r>
          </a:p>
          <a:p>
            <a:endParaRPr lang="en-US" b="1" dirty="0" smtClean="0">
              <a:solidFill>
                <a:srgbClr val="003300"/>
              </a:solidFill>
              <a:latin typeface="Arial" charset="0"/>
            </a:endParaRPr>
          </a:p>
          <a:p>
            <a:r>
              <a:rPr lang="en-US" b="1" dirty="0" smtClean="0">
                <a:solidFill>
                  <a:srgbClr val="003300"/>
                </a:solidFill>
                <a:latin typeface="Arial" charset="0"/>
              </a:rPr>
              <a:t>The word </a:t>
            </a:r>
            <a:r>
              <a:rPr lang="en-US" b="1" dirty="0" smtClean="0">
                <a:solidFill>
                  <a:srgbClr val="FF0000"/>
                </a:solidFill>
                <a:latin typeface="Arial" charset="0"/>
              </a:rPr>
              <a:t>pharmacy</a:t>
            </a:r>
            <a:r>
              <a:rPr lang="en-US" b="1" dirty="0" smtClean="0">
                <a:solidFill>
                  <a:srgbClr val="003300"/>
                </a:solidFill>
                <a:latin typeface="Arial" charset="0"/>
              </a:rPr>
              <a:t> is derived from the Greek term </a:t>
            </a:r>
            <a:r>
              <a:rPr lang="en-US" b="1" dirty="0" smtClean="0">
                <a:solidFill>
                  <a:srgbClr val="FF0000"/>
                </a:solidFill>
                <a:latin typeface="Arial" charset="0"/>
              </a:rPr>
              <a:t>PHARMAKON</a:t>
            </a:r>
            <a:r>
              <a:rPr lang="en-US" b="1" dirty="0" smtClean="0">
                <a:solidFill>
                  <a:srgbClr val="003300"/>
                </a:solidFill>
                <a:latin typeface="Arial" charset="0"/>
              </a:rPr>
              <a:t> which means drug, remedy, poison, magic spell</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LACHESIS MUTANS</a:t>
            </a:r>
            <a:r>
              <a:rPr lang="en-US" sz="4000" b="1" dirty="0" smtClean="0">
                <a:latin typeface="Arial" charset="0"/>
              </a:rPr>
              <a:t/>
            </a:r>
            <a:br>
              <a:rPr lang="en-US" sz="4000" b="1" dirty="0" smtClean="0">
                <a:latin typeface="Arial" charset="0"/>
              </a:rPr>
            </a:br>
            <a:endParaRPr lang="en-US" sz="4000" dirty="0"/>
          </a:p>
        </p:txBody>
      </p:sp>
      <p:pic>
        <p:nvPicPr>
          <p:cNvPr id="4" name="Picture 2" descr="C:\Documents and Settings\Administrator\Desktop\LACHESIS.jpg"/>
          <p:cNvPicPr>
            <a:picLocks noGrp="1" noChangeAspect="1" noChangeArrowheads="1"/>
          </p:cNvPicPr>
          <p:nvPr>
            <p:ph idx="1"/>
          </p:nvPr>
        </p:nvPicPr>
        <p:blipFill>
          <a:blip r:embed="rId2"/>
          <a:srcRect/>
          <a:stretch>
            <a:fillRect/>
          </a:stretch>
        </p:blipFill>
        <p:spPr bwMode="auto">
          <a:xfrm>
            <a:off x="1447800" y="1524000"/>
            <a:ext cx="6324600" cy="45719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HAMAMELIS VIRGINIA</a:t>
            </a:r>
            <a:r>
              <a:rPr lang="en-US" sz="4000" b="1" dirty="0" smtClean="0">
                <a:latin typeface="Arial" charset="0"/>
              </a:rPr>
              <a:t/>
            </a:r>
            <a:br>
              <a:rPr lang="en-US" sz="4000" b="1" dirty="0" smtClean="0">
                <a:latin typeface="Arial" charset="0"/>
              </a:rPr>
            </a:br>
            <a:endParaRPr lang="en-US" sz="4000" dirty="0"/>
          </a:p>
        </p:txBody>
      </p:sp>
      <p:pic>
        <p:nvPicPr>
          <p:cNvPr id="4" name="Picture 2" descr="C:\Documents and Settings\Administrator\Desktop\HAMAMELIS.jpg"/>
          <p:cNvPicPr>
            <a:picLocks noGrp="1" noChangeAspect="1" noChangeArrowheads="1"/>
          </p:cNvPicPr>
          <p:nvPr>
            <p:ph idx="1"/>
          </p:nvPr>
        </p:nvPicPr>
        <p:blipFill>
          <a:blip r:embed="rId2"/>
          <a:srcRect/>
          <a:stretch>
            <a:fillRect/>
          </a:stretch>
        </p:blipFill>
        <p:spPr bwMode="auto">
          <a:xfrm>
            <a:off x="1752600" y="1905000"/>
            <a:ext cx="5943600" cy="495299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CORALLIUM RUBRUM</a:t>
            </a:r>
            <a:r>
              <a:rPr lang="en-US" sz="4000" b="1" dirty="0" smtClean="0">
                <a:latin typeface="Arial" charset="0"/>
              </a:rPr>
              <a:t/>
            </a:r>
            <a:br>
              <a:rPr lang="en-US" sz="4000" b="1" dirty="0" smtClean="0">
                <a:latin typeface="Arial" charset="0"/>
              </a:rPr>
            </a:br>
            <a:endParaRPr lang="en-US" sz="4000" dirty="0"/>
          </a:p>
        </p:txBody>
      </p:sp>
      <p:pic>
        <p:nvPicPr>
          <p:cNvPr id="4" name="Picture 2" descr="C:\Documents and Settings\Administrator\Desktop\CORAL.jpg"/>
          <p:cNvPicPr>
            <a:picLocks noGrp="1" noChangeAspect="1" noChangeArrowheads="1"/>
          </p:cNvPicPr>
          <p:nvPr>
            <p:ph idx="1"/>
          </p:nvPr>
        </p:nvPicPr>
        <p:blipFill>
          <a:blip r:embed="rId2"/>
          <a:srcRect/>
          <a:stretch>
            <a:fillRect/>
          </a:stretch>
        </p:blipFill>
        <p:spPr bwMode="auto">
          <a:xfrm>
            <a:off x="838200" y="1676400"/>
            <a:ext cx="6934200" cy="48005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CHELIDONIUM MAJUS</a:t>
            </a:r>
            <a:r>
              <a:rPr lang="en-US" sz="4000" b="1" dirty="0" smtClean="0">
                <a:latin typeface="Arial" charset="0"/>
              </a:rPr>
              <a:t/>
            </a:r>
            <a:br>
              <a:rPr lang="en-US" sz="4000" b="1" dirty="0" smtClean="0">
                <a:latin typeface="Arial" charset="0"/>
              </a:rPr>
            </a:br>
            <a:endParaRPr lang="en-US" sz="4000" b="1" dirty="0"/>
          </a:p>
        </p:txBody>
      </p:sp>
      <p:pic>
        <p:nvPicPr>
          <p:cNvPr id="4" name="Picture 2" descr="C:\Documents and Settings\Administrator\Desktop\CHEL.jpg"/>
          <p:cNvPicPr>
            <a:picLocks noGrp="1" noChangeAspect="1" noChangeArrowheads="1"/>
          </p:cNvPicPr>
          <p:nvPr>
            <p:ph idx="1"/>
          </p:nvPr>
        </p:nvPicPr>
        <p:blipFill>
          <a:blip r:embed="rId2"/>
          <a:srcRect/>
          <a:stretch>
            <a:fillRect/>
          </a:stretch>
        </p:blipFill>
        <p:spPr bwMode="auto">
          <a:xfrm>
            <a:off x="1219200" y="1981200"/>
            <a:ext cx="6705600" cy="46481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CALCAREA  CARBONICUM</a:t>
            </a:r>
            <a:r>
              <a:rPr lang="en-US" sz="4000" b="1" dirty="0" smtClean="0">
                <a:latin typeface="Arial" charset="0"/>
              </a:rPr>
              <a:t/>
            </a:r>
            <a:br>
              <a:rPr lang="en-US" sz="4000" b="1" dirty="0" smtClean="0">
                <a:latin typeface="Arial" charset="0"/>
              </a:rPr>
            </a:br>
            <a:endParaRPr lang="en-US" sz="4000" b="1" dirty="0"/>
          </a:p>
        </p:txBody>
      </p:sp>
      <p:pic>
        <p:nvPicPr>
          <p:cNvPr id="4" name="Picture 2" descr="C:\Documents and Settings\Administrator\Desktop\CALCAREA.jpg"/>
          <p:cNvPicPr>
            <a:picLocks noGrp="1" noChangeAspect="1" noChangeArrowheads="1"/>
          </p:cNvPicPr>
          <p:nvPr>
            <p:ph idx="1"/>
          </p:nvPr>
        </p:nvPicPr>
        <p:blipFill>
          <a:blip r:embed="rId2"/>
          <a:srcRect/>
          <a:stretch>
            <a:fillRect/>
          </a:stretch>
        </p:blipFill>
        <p:spPr bwMode="auto">
          <a:xfrm>
            <a:off x="1905000" y="1676400"/>
            <a:ext cx="6096000" cy="4267199"/>
          </a:xfrm>
          <a:prstGeom prst="rect">
            <a:avLst/>
          </a:prstGeom>
          <a:blipFill>
            <a:blip r:embed="rId3"/>
            <a:tile tx="0" ty="0" sx="100000" sy="100000" flip="none" algn="tl"/>
          </a:blipFill>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Developments in Pharmacy</a:t>
            </a:r>
            <a:r>
              <a:rPr lang="en-US" sz="4000" b="1" dirty="0" smtClean="0">
                <a:latin typeface="Arial" charset="0"/>
              </a:rPr>
              <a:t/>
            </a:r>
            <a:br>
              <a:rPr lang="en-US" sz="4000" b="1" dirty="0" smtClean="0">
                <a:latin typeface="Arial" charset="0"/>
              </a:rPr>
            </a:br>
            <a:endParaRPr lang="en-US" sz="4000" dirty="0"/>
          </a:p>
        </p:txBody>
      </p:sp>
      <p:sp>
        <p:nvSpPr>
          <p:cNvPr id="3" name="Content Placeholder 2"/>
          <p:cNvSpPr>
            <a:spLocks noGrp="1"/>
          </p:cNvSpPr>
          <p:nvPr>
            <p:ph idx="1"/>
          </p:nvPr>
        </p:nvSpPr>
        <p:spPr/>
        <p:txBody>
          <a:bodyPr/>
          <a:lstStyle/>
          <a:p>
            <a:pPr>
              <a:lnSpc>
                <a:spcPct val="130000"/>
              </a:lnSpc>
              <a:buClr>
                <a:srgbClr val="993300"/>
              </a:buClr>
              <a:buSzTx/>
              <a:buFontTx/>
              <a:buChar char="•"/>
            </a:pPr>
            <a:r>
              <a:rPr lang="en-GB" sz="2800" b="1" dirty="0" smtClean="0">
                <a:solidFill>
                  <a:srgbClr val="003300"/>
                </a:solidFill>
                <a:latin typeface="Arial" charset="0"/>
              </a:rPr>
              <a:t>Pharmacy was now being explored in laboratories. </a:t>
            </a:r>
          </a:p>
          <a:p>
            <a:pPr>
              <a:lnSpc>
                <a:spcPct val="130000"/>
              </a:lnSpc>
              <a:buClr>
                <a:srgbClr val="993300"/>
              </a:buClr>
              <a:buSzTx/>
              <a:buFontTx/>
              <a:buChar char="•"/>
            </a:pPr>
            <a:r>
              <a:rPr lang="en-GB" sz="2800" b="1" dirty="0" smtClean="0">
                <a:solidFill>
                  <a:srgbClr val="003300"/>
                </a:solidFill>
                <a:latin typeface="Arial" charset="0"/>
              </a:rPr>
              <a:t>The legal and scientific foundations of pharmacy were also established </a:t>
            </a:r>
            <a:r>
              <a:rPr lang="en-GB" sz="2800" b="1" dirty="0" smtClean="0">
                <a:solidFill>
                  <a:srgbClr val="003300"/>
                </a:solidFill>
                <a:latin typeface="Arial" charset="0"/>
              </a:rPr>
              <a:t>along with </a:t>
            </a:r>
            <a:r>
              <a:rPr lang="en-GB" sz="2800" b="1" dirty="0" smtClean="0">
                <a:solidFill>
                  <a:srgbClr val="003300"/>
                </a:solidFill>
                <a:latin typeface="Arial" charset="0"/>
              </a:rPr>
              <a:t>organizations  - led to standardization and publication of pharmacopoeias.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PHARMACOPOEIA</a:t>
            </a:r>
            <a:endParaRPr lang="en-US" dirty="0"/>
          </a:p>
        </p:txBody>
      </p:sp>
      <p:sp>
        <p:nvSpPr>
          <p:cNvPr id="3" name="Content Placeholder 2"/>
          <p:cNvSpPr>
            <a:spLocks noGrp="1"/>
          </p:cNvSpPr>
          <p:nvPr>
            <p:ph idx="1"/>
          </p:nvPr>
        </p:nvSpPr>
        <p:spPr>
          <a:xfrm>
            <a:off x="457200" y="1935480"/>
            <a:ext cx="8686800" cy="4922520"/>
          </a:xfrm>
        </p:spPr>
        <p:txBody>
          <a:bodyPr>
            <a:normAutofit/>
          </a:bodyPr>
          <a:lstStyle/>
          <a:p>
            <a:r>
              <a:rPr lang="en-US" sz="3200" b="1" dirty="0" smtClean="0">
                <a:latin typeface="Times New Roman" pitchFamily="18" charset="0"/>
                <a:cs typeface="Times New Roman" pitchFamily="18" charset="0"/>
              </a:rPr>
              <a:t>It  is  the supreme  authoritative book, published by an  authority, government of  any country that deals with the rules and regulations of  standardizations  of drug substances. It contains directions for collection  of  drug substances from different sources, their preparation, preservation and standards that determine their strength and purity.</a:t>
            </a:r>
            <a:endParaRPr lang="en-IN" sz="3200" b="1" dirty="0" smtClean="0">
              <a:latin typeface="Times New Roman" pitchFamily="18" charset="0"/>
              <a:cs typeface="Times New Roman" pitchFamily="18" charset="0"/>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20000"/>
              </a:lnSpc>
              <a:spcBef>
                <a:spcPct val="5000"/>
              </a:spcBef>
              <a:buClr>
                <a:srgbClr val="993300"/>
              </a:buClr>
              <a:buFontTx/>
              <a:buChar char="•"/>
            </a:pPr>
            <a:r>
              <a:rPr lang="en-GB" sz="2800" b="1" dirty="0" smtClean="0">
                <a:solidFill>
                  <a:srgbClr val="003300"/>
                </a:solidFill>
                <a:latin typeface="Arial" charset="0"/>
              </a:rPr>
              <a:t>A more modern viewpoint also emerged,  to isolate pure, crystalline </a:t>
            </a:r>
            <a:r>
              <a:rPr lang="en-GB" sz="2800" b="1" dirty="0" smtClean="0">
                <a:solidFill>
                  <a:srgbClr val="003300"/>
                </a:solidFill>
                <a:latin typeface="Arial" charset="0"/>
              </a:rPr>
              <a:t>chemical constituents  </a:t>
            </a:r>
            <a:r>
              <a:rPr lang="en-GB" sz="2800" b="1" dirty="0" smtClean="0">
                <a:solidFill>
                  <a:srgbClr val="003300"/>
                </a:solidFill>
                <a:latin typeface="Arial" charset="0"/>
              </a:rPr>
              <a:t>that could be measured accurately and identified chemically. </a:t>
            </a:r>
          </a:p>
          <a:p>
            <a:pPr>
              <a:lnSpc>
                <a:spcPct val="120000"/>
              </a:lnSpc>
              <a:spcBef>
                <a:spcPct val="5000"/>
              </a:spcBef>
              <a:buClr>
                <a:schemeClr val="hlink"/>
              </a:buClr>
              <a:buSzPct val="70000"/>
              <a:buNone/>
            </a:pPr>
            <a:r>
              <a:rPr lang="en-GB" sz="2800" b="1" dirty="0" smtClean="0">
                <a:solidFill>
                  <a:srgbClr val="003300"/>
                </a:solidFill>
                <a:latin typeface="Arial" charset="0"/>
              </a:rPr>
              <a:t>   To search, separate, characterize and  </a:t>
            </a:r>
            <a:r>
              <a:rPr lang="en-GB" sz="2800" b="1" dirty="0" smtClean="0">
                <a:solidFill>
                  <a:srgbClr val="003300"/>
                </a:solidFill>
                <a:latin typeface="Arial" charset="0"/>
              </a:rPr>
              <a:t> </a:t>
            </a:r>
            <a:r>
              <a:rPr lang="en-GB" sz="2800" b="1" dirty="0" smtClean="0">
                <a:solidFill>
                  <a:srgbClr val="003300"/>
                </a:solidFill>
                <a:latin typeface="Arial" charset="0"/>
              </a:rPr>
              <a:t>identify the sources of chemicals  </a:t>
            </a:r>
            <a:r>
              <a:rPr lang="en-GB" sz="2800" b="1" dirty="0" smtClean="0">
                <a:solidFill>
                  <a:srgbClr val="003300"/>
                </a:solidFill>
                <a:latin typeface="Arial" charset="0"/>
              </a:rPr>
              <a:t> </a:t>
            </a:r>
            <a:r>
              <a:rPr lang="en-GB" sz="2800" b="1" dirty="0" smtClean="0">
                <a:solidFill>
                  <a:srgbClr val="003300"/>
                </a:solidFill>
                <a:latin typeface="Arial" charset="0"/>
              </a:rPr>
              <a:t>contained in the simplest plant drug </a:t>
            </a:r>
            <a:r>
              <a:rPr lang="en-GB" sz="2800" b="1" dirty="0" smtClean="0">
                <a:solidFill>
                  <a:srgbClr val="003300"/>
                </a:solidFill>
                <a:latin typeface="Arial" charset="0"/>
              </a:rPr>
              <a:t>was </a:t>
            </a:r>
            <a:r>
              <a:rPr lang="en-GB" sz="2800" b="1" dirty="0" smtClean="0">
                <a:solidFill>
                  <a:srgbClr val="003300"/>
                </a:solidFill>
                <a:latin typeface="Arial" charset="0"/>
              </a:rPr>
              <a:t>a challenge as great as any </a:t>
            </a:r>
            <a:r>
              <a:rPr lang="en-GB" sz="2800" b="1" dirty="0" smtClean="0">
                <a:solidFill>
                  <a:srgbClr val="003300"/>
                </a:solidFill>
                <a:latin typeface="Arial" charset="0"/>
              </a:rPr>
              <a:t> </a:t>
            </a:r>
            <a:r>
              <a:rPr lang="en-GB" sz="2800" b="1" dirty="0" smtClean="0">
                <a:solidFill>
                  <a:srgbClr val="003300"/>
                </a:solidFill>
                <a:latin typeface="Arial" charset="0"/>
              </a:rPr>
              <a:t>exploration.</a:t>
            </a:r>
            <a:endParaRPr lang="en-US" sz="2800" b="1" dirty="0" smtClean="0">
              <a:solidFill>
                <a:srgbClr val="003300"/>
              </a:solidFill>
              <a:latin typeface="Arial" charset="0"/>
            </a:endParaRP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 Specifics in Medicine</a:t>
            </a:r>
            <a:r>
              <a:rPr lang="en-US" sz="4000" b="1" dirty="0" smtClean="0">
                <a:latin typeface="Arial" charset="0"/>
              </a:rPr>
              <a:t/>
            </a:r>
            <a:br>
              <a:rPr lang="en-US" sz="4000" b="1" dirty="0" smtClean="0">
                <a:latin typeface="Arial" charset="0"/>
              </a:rPr>
            </a:br>
            <a:endParaRPr lang="en-US" sz="4000" dirty="0"/>
          </a:p>
        </p:txBody>
      </p:sp>
      <p:sp>
        <p:nvSpPr>
          <p:cNvPr id="3" name="Content Placeholder 2"/>
          <p:cNvSpPr>
            <a:spLocks noGrp="1"/>
          </p:cNvSpPr>
          <p:nvPr>
            <p:ph idx="1"/>
          </p:nvPr>
        </p:nvSpPr>
        <p:spPr/>
        <p:txBody>
          <a:bodyPr/>
          <a:lstStyle/>
          <a:p>
            <a:pPr>
              <a:buClr>
                <a:srgbClr val="993300"/>
              </a:buClr>
              <a:buSzTx/>
              <a:buFontTx/>
              <a:buChar char="•"/>
            </a:pPr>
            <a:r>
              <a:rPr lang="en-GB" sz="2800" b="1" dirty="0" smtClean="0">
                <a:solidFill>
                  <a:srgbClr val="003300"/>
                </a:solidFill>
                <a:latin typeface="Arial" charset="0"/>
              </a:rPr>
              <a:t>Man was either taken as a machine or a laboratory test tube. </a:t>
            </a:r>
            <a:r>
              <a:rPr lang="en-GB" sz="2800" b="1" dirty="0" smtClean="0">
                <a:solidFill>
                  <a:srgbClr val="993300"/>
                </a:solidFill>
                <a:latin typeface="Arial" charset="0"/>
              </a:rPr>
              <a:t>The whole living man was entirely ignored.</a:t>
            </a:r>
          </a:p>
          <a:p>
            <a:pPr>
              <a:buFont typeface="Wingdings" pitchFamily="2" charset="2"/>
              <a:buNone/>
            </a:pPr>
            <a:endParaRPr lang="en-US" sz="1200" b="1" dirty="0" smtClean="0">
              <a:solidFill>
                <a:srgbClr val="993300"/>
              </a:solidFill>
              <a:latin typeface="Arial" charset="0"/>
            </a:endParaRPr>
          </a:p>
          <a:p>
            <a:pPr>
              <a:buClr>
                <a:srgbClr val="993300"/>
              </a:buClr>
              <a:buSzTx/>
              <a:buFontTx/>
              <a:buChar char="•"/>
            </a:pPr>
            <a:r>
              <a:rPr lang="en-GB" sz="2800" b="1" dirty="0" smtClean="0">
                <a:solidFill>
                  <a:srgbClr val="003300"/>
                </a:solidFill>
                <a:latin typeface="Arial" charset="0"/>
              </a:rPr>
              <a:t>17th century  - </a:t>
            </a:r>
          </a:p>
          <a:p>
            <a:pPr>
              <a:spcBef>
                <a:spcPct val="5000"/>
              </a:spcBef>
              <a:buFont typeface="Wingdings" pitchFamily="2" charset="2"/>
              <a:buNone/>
            </a:pPr>
            <a:r>
              <a:rPr lang="en-GB" sz="2800" b="1" dirty="0" smtClean="0">
                <a:solidFill>
                  <a:srgbClr val="003300"/>
                </a:solidFill>
                <a:latin typeface="Arial" charset="0"/>
              </a:rPr>
              <a:t>   </a:t>
            </a:r>
            <a:r>
              <a:rPr lang="en-GB" sz="2800" b="1" dirty="0" smtClean="0">
                <a:solidFill>
                  <a:srgbClr val="990000"/>
                </a:solidFill>
                <a:latin typeface="Arial" charset="0"/>
              </a:rPr>
              <a:t>Thomas Sydenham</a:t>
            </a:r>
            <a:r>
              <a:rPr lang="en-GB" sz="2800" b="1" dirty="0" smtClean="0">
                <a:solidFill>
                  <a:srgbClr val="003300"/>
                </a:solidFill>
                <a:latin typeface="Arial" charset="0"/>
              </a:rPr>
              <a:t>  impressed upon medical </a:t>
            </a:r>
          </a:p>
          <a:p>
            <a:pPr>
              <a:spcBef>
                <a:spcPct val="5000"/>
              </a:spcBef>
              <a:buFont typeface="Wingdings" pitchFamily="2" charset="2"/>
              <a:buNone/>
            </a:pPr>
            <a:r>
              <a:rPr lang="en-GB" sz="2800" b="1" dirty="0" smtClean="0">
                <a:solidFill>
                  <a:srgbClr val="003300"/>
                </a:solidFill>
                <a:latin typeface="Arial" charset="0"/>
              </a:rPr>
              <a:t>   profession the necessity of discovering specifics   for diseases.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20000"/>
              </a:lnSpc>
              <a:buClr>
                <a:srgbClr val="993300"/>
              </a:buClr>
              <a:buFontTx/>
              <a:buChar char="•"/>
            </a:pPr>
            <a:r>
              <a:rPr lang="en-GB" sz="2800" b="1" dirty="0" smtClean="0">
                <a:solidFill>
                  <a:srgbClr val="003300"/>
                </a:solidFill>
                <a:latin typeface="Arial" charset="0"/>
              </a:rPr>
              <a:t>Sydenham was eclipsed by</a:t>
            </a:r>
          </a:p>
          <a:p>
            <a:pPr>
              <a:lnSpc>
                <a:spcPct val="120000"/>
              </a:lnSpc>
              <a:buClr>
                <a:schemeClr val="hlink"/>
              </a:buClr>
              <a:buSzPct val="70000"/>
              <a:buNone/>
            </a:pPr>
            <a:r>
              <a:rPr lang="en-GB" sz="2800" b="1" dirty="0" smtClean="0">
                <a:solidFill>
                  <a:srgbClr val="003300"/>
                </a:solidFill>
                <a:latin typeface="Arial" charset="0"/>
              </a:rPr>
              <a:t>    emergence of innumerable theorists</a:t>
            </a:r>
          </a:p>
          <a:p>
            <a:pPr>
              <a:lnSpc>
                <a:spcPct val="120000"/>
              </a:lnSpc>
              <a:buClr>
                <a:schemeClr val="hlink"/>
              </a:buClr>
              <a:buSzPct val="70000"/>
              <a:buNone/>
            </a:pPr>
            <a:r>
              <a:rPr lang="en-GB" sz="2800" b="1" dirty="0" smtClean="0">
                <a:solidFill>
                  <a:srgbClr val="003300"/>
                </a:solidFill>
                <a:latin typeface="Arial" charset="0"/>
              </a:rPr>
              <a:t>    and speculators in the field of</a:t>
            </a:r>
          </a:p>
          <a:p>
            <a:pPr>
              <a:lnSpc>
                <a:spcPct val="120000"/>
              </a:lnSpc>
              <a:buClr>
                <a:schemeClr val="hlink"/>
              </a:buClr>
              <a:buSzPct val="70000"/>
              <a:buNone/>
            </a:pPr>
            <a:r>
              <a:rPr lang="en-GB" sz="2800" b="1" dirty="0" smtClean="0">
                <a:solidFill>
                  <a:srgbClr val="003300"/>
                </a:solidFill>
                <a:latin typeface="Arial" charset="0"/>
              </a:rPr>
              <a:t>    medicine. Practically </a:t>
            </a:r>
            <a:r>
              <a:rPr lang="en-GB" sz="2800" b="1" dirty="0" smtClean="0">
                <a:solidFill>
                  <a:srgbClr val="FF0000"/>
                </a:solidFill>
                <a:latin typeface="Arial" charset="0"/>
              </a:rPr>
              <a:t>the whole of</a:t>
            </a:r>
          </a:p>
          <a:p>
            <a:pPr>
              <a:lnSpc>
                <a:spcPct val="120000"/>
              </a:lnSpc>
              <a:buClr>
                <a:schemeClr val="hlink"/>
              </a:buClr>
              <a:buSzPct val="70000"/>
              <a:buNone/>
            </a:pPr>
            <a:r>
              <a:rPr lang="en-GB" sz="2800" b="1" dirty="0" smtClean="0">
                <a:solidFill>
                  <a:srgbClr val="FF0000"/>
                </a:solidFill>
                <a:latin typeface="Arial" charset="0"/>
              </a:rPr>
              <a:t>    Europe was marked by a plethora of</a:t>
            </a:r>
          </a:p>
          <a:p>
            <a:pPr>
              <a:lnSpc>
                <a:spcPct val="120000"/>
              </a:lnSpc>
              <a:buClr>
                <a:schemeClr val="hlink"/>
              </a:buClr>
              <a:buSzPct val="70000"/>
              <a:buNone/>
            </a:pPr>
            <a:r>
              <a:rPr lang="en-GB" sz="2800" b="1" dirty="0" smtClean="0">
                <a:solidFill>
                  <a:srgbClr val="FF0000"/>
                </a:solidFill>
                <a:latin typeface="Arial" charset="0"/>
              </a:rPr>
              <a:t>    theories and hypotheses. </a:t>
            </a:r>
            <a:endParaRPr lang="en-US" sz="2800" b="1" dirty="0" smtClean="0">
              <a:solidFill>
                <a:srgbClr val="FF0000"/>
              </a:solidFill>
              <a:latin typeface="Arial"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fontScale="90000"/>
          </a:bodyPr>
          <a:lstStyle/>
          <a:p>
            <a:pPr algn="ctr"/>
            <a:r>
              <a:rPr lang="en-US" sz="5400" b="1" dirty="0" smtClean="0">
                <a:latin typeface="Arial" charset="0"/>
              </a:rPr>
              <a:t/>
            </a:r>
            <a:br>
              <a:rPr lang="en-US" sz="5400" b="1" dirty="0" smtClean="0">
                <a:latin typeface="Arial" charset="0"/>
              </a:rPr>
            </a:br>
            <a:r>
              <a:rPr lang="en-US" sz="5400" b="1" dirty="0" smtClean="0">
                <a:latin typeface="Arial" charset="0"/>
              </a:rPr>
              <a:t/>
            </a:r>
            <a:br>
              <a:rPr lang="en-US" sz="5400" b="1" dirty="0" smtClean="0">
                <a:latin typeface="Arial" charset="0"/>
              </a:rPr>
            </a:br>
            <a:r>
              <a:rPr lang="en-US" sz="5400" b="1" dirty="0" smtClean="0">
                <a:latin typeface="Arial" charset="0"/>
              </a:rPr>
              <a:t/>
            </a:r>
            <a:br>
              <a:rPr lang="en-US" sz="5400" b="1" dirty="0" smtClean="0">
                <a:latin typeface="Arial" charset="0"/>
              </a:rPr>
            </a:br>
            <a:r>
              <a:rPr lang="en-US" sz="4900" b="1" dirty="0" smtClean="0">
                <a:latin typeface="Arial" charset="0"/>
              </a:rPr>
              <a:t>Dawn of Humanity</a:t>
            </a:r>
            <a:br>
              <a:rPr lang="en-US" sz="4900" b="1" dirty="0" smtClean="0">
                <a:latin typeface="Arial" charset="0"/>
              </a:rPr>
            </a:br>
            <a:endParaRPr lang="en-US" sz="4900" dirty="0"/>
          </a:p>
        </p:txBody>
      </p:sp>
      <p:sp>
        <p:nvSpPr>
          <p:cNvPr id="3" name="Content Placeholder 2"/>
          <p:cNvSpPr>
            <a:spLocks noGrp="1"/>
          </p:cNvSpPr>
          <p:nvPr>
            <p:ph idx="1"/>
          </p:nvPr>
        </p:nvSpPr>
        <p:spPr>
          <a:xfrm>
            <a:off x="457200" y="1935480"/>
            <a:ext cx="8229600" cy="4922520"/>
          </a:xfrm>
        </p:spPr>
        <p:txBody>
          <a:bodyPr>
            <a:normAutofit/>
          </a:bodyPr>
          <a:lstStyle/>
          <a:p>
            <a:pPr>
              <a:lnSpc>
                <a:spcPct val="115000"/>
              </a:lnSpc>
              <a:buClr>
                <a:srgbClr val="990000"/>
              </a:buClr>
              <a:buSzTx/>
              <a:buFontTx/>
              <a:buChar char="•"/>
            </a:pPr>
            <a:r>
              <a:rPr lang="en-US" sz="2400" b="1" dirty="0" smtClean="0">
                <a:solidFill>
                  <a:srgbClr val="003300"/>
                </a:solidFill>
                <a:latin typeface="Arial" charset="0"/>
              </a:rPr>
              <a:t>Since the dawn of humanity, </a:t>
            </a:r>
            <a:r>
              <a:rPr lang="en-US" sz="2400" b="1" dirty="0" smtClean="0">
                <a:solidFill>
                  <a:srgbClr val="993300"/>
                </a:solidFill>
                <a:latin typeface="Arial" charset="0"/>
              </a:rPr>
              <a:t>diseases have claimed the attention of man. </a:t>
            </a:r>
          </a:p>
          <a:p>
            <a:pPr>
              <a:lnSpc>
                <a:spcPct val="115000"/>
              </a:lnSpc>
              <a:buClr>
                <a:srgbClr val="990000"/>
              </a:buClr>
              <a:buSzTx/>
              <a:buFontTx/>
              <a:buChar char="•"/>
            </a:pPr>
            <a:r>
              <a:rPr lang="en-US" sz="2400" b="1" dirty="0" smtClean="0">
                <a:solidFill>
                  <a:srgbClr val="003300"/>
                </a:solidFill>
                <a:latin typeface="Arial" charset="0"/>
              </a:rPr>
              <a:t>This urged him to look out for the solution of his problems – </a:t>
            </a:r>
            <a:r>
              <a:rPr lang="en-US" sz="2400" b="1" dirty="0" smtClean="0">
                <a:solidFill>
                  <a:srgbClr val="993300"/>
                </a:solidFill>
                <a:latin typeface="Arial" charset="0"/>
              </a:rPr>
              <a:t>food, disease and death.  </a:t>
            </a:r>
          </a:p>
          <a:p>
            <a:pPr>
              <a:lnSpc>
                <a:spcPct val="115000"/>
              </a:lnSpc>
              <a:buClr>
                <a:srgbClr val="990000"/>
              </a:buClr>
              <a:buSzTx/>
              <a:buFontTx/>
              <a:buChar char="•"/>
            </a:pPr>
            <a:r>
              <a:rPr lang="en-US" sz="2400" b="1" dirty="0" smtClean="0">
                <a:solidFill>
                  <a:srgbClr val="003300"/>
                </a:solidFill>
                <a:latin typeface="Arial" charset="0"/>
              </a:rPr>
              <a:t>When injured, he applied a leaf, cool water or mud to stop the bleeding. He learned that </a:t>
            </a:r>
            <a:r>
              <a:rPr lang="en-US" sz="2400" b="1" dirty="0" smtClean="0">
                <a:solidFill>
                  <a:srgbClr val="993300"/>
                </a:solidFill>
                <a:latin typeface="Arial" charset="0"/>
              </a:rPr>
              <a:t>certain leaves served him better than others.</a:t>
            </a:r>
          </a:p>
          <a:p>
            <a:r>
              <a:rPr lang="en-US" sz="2400" b="1" dirty="0" smtClean="0">
                <a:solidFill>
                  <a:srgbClr val="003300"/>
                </a:solidFill>
                <a:latin typeface="Arial" charset="0"/>
              </a:rPr>
              <a:t>Prehistoric people gathered plants for medicinal purpose. The wise man of the tribe gathered knowledge of the healing properties through experience.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latin typeface="Arial" charset="0"/>
              </a:rPr>
              <a:t> Lack of Principles</a:t>
            </a:r>
            <a:r>
              <a:rPr lang="en-US" sz="4000" b="1" dirty="0" smtClean="0">
                <a:latin typeface="Arial" charset="0"/>
              </a:rPr>
              <a:t/>
            </a:r>
            <a:br>
              <a:rPr lang="en-US" sz="4000" b="1" dirty="0" smtClean="0">
                <a:latin typeface="Arial" charset="0"/>
              </a:rPr>
            </a:br>
            <a:endParaRPr lang="en-US" sz="4000" dirty="0"/>
          </a:p>
        </p:txBody>
      </p:sp>
      <p:sp>
        <p:nvSpPr>
          <p:cNvPr id="3" name="Content Placeholder 2"/>
          <p:cNvSpPr>
            <a:spLocks noGrp="1"/>
          </p:cNvSpPr>
          <p:nvPr>
            <p:ph idx="1"/>
          </p:nvPr>
        </p:nvSpPr>
        <p:spPr>
          <a:xfrm>
            <a:off x="457200" y="1935480"/>
            <a:ext cx="8686800" cy="4922520"/>
          </a:xfrm>
        </p:spPr>
        <p:txBody>
          <a:bodyPr>
            <a:normAutofit/>
          </a:bodyPr>
          <a:lstStyle/>
          <a:p>
            <a:r>
              <a:rPr lang="en-GB" sz="3600" b="1" dirty="0" smtClean="0">
                <a:solidFill>
                  <a:srgbClr val="003300"/>
                </a:solidFill>
                <a:latin typeface="Arial" charset="0"/>
              </a:rPr>
              <a:t>Innumerable and dissimilar ideas respecting the nature of diseases and their remedies sprang from so many dissimilar brains and the theoretical views these gave rise to the so-called systems, each of which was at variance with the rest and self-contradictory.</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nSpc>
                <a:spcPct val="110000"/>
              </a:lnSpc>
              <a:buClr>
                <a:srgbClr val="993300"/>
              </a:buClr>
              <a:buFontTx/>
              <a:buChar char="•"/>
            </a:pPr>
            <a:r>
              <a:rPr lang="en-GB" sz="2800" b="1" dirty="0" smtClean="0">
                <a:solidFill>
                  <a:srgbClr val="003300"/>
                </a:solidFill>
                <a:latin typeface="Arial" charset="0"/>
              </a:rPr>
              <a:t>Hence, started the </a:t>
            </a:r>
            <a:r>
              <a:rPr lang="en-GB" sz="2800" b="1" dirty="0" smtClean="0">
                <a:solidFill>
                  <a:srgbClr val="FF0000"/>
                </a:solidFill>
                <a:latin typeface="Arial" charset="0"/>
              </a:rPr>
              <a:t>'mixture‘</a:t>
            </a:r>
          </a:p>
          <a:p>
            <a:pPr>
              <a:lnSpc>
                <a:spcPct val="110000"/>
              </a:lnSpc>
              <a:buFont typeface="Wingdings" pitchFamily="2" charset="2"/>
              <a:buNone/>
            </a:pPr>
            <a:r>
              <a:rPr lang="en-GB" sz="2800" b="1" dirty="0" smtClean="0">
                <a:solidFill>
                  <a:srgbClr val="FF0000"/>
                </a:solidFill>
                <a:latin typeface="Arial" charset="0"/>
              </a:rPr>
              <a:t>  prescriptions, blood lettings</a:t>
            </a:r>
            <a:r>
              <a:rPr lang="en-GB" sz="2800" b="1" dirty="0" smtClean="0">
                <a:solidFill>
                  <a:srgbClr val="003300"/>
                </a:solidFill>
                <a:latin typeface="Arial" charset="0"/>
              </a:rPr>
              <a:t> and other</a:t>
            </a:r>
          </a:p>
          <a:p>
            <a:pPr>
              <a:lnSpc>
                <a:spcPct val="110000"/>
              </a:lnSpc>
              <a:buFont typeface="Wingdings" pitchFamily="2" charset="2"/>
              <a:buNone/>
            </a:pPr>
            <a:r>
              <a:rPr lang="en-GB" sz="2800" b="1" dirty="0" smtClean="0">
                <a:solidFill>
                  <a:srgbClr val="003300"/>
                </a:solidFill>
                <a:latin typeface="Arial" charset="0"/>
              </a:rPr>
              <a:t>  crude and torturous therapeutic</a:t>
            </a:r>
          </a:p>
          <a:p>
            <a:pPr>
              <a:lnSpc>
                <a:spcPct val="110000"/>
              </a:lnSpc>
              <a:buFont typeface="Wingdings" pitchFamily="2" charset="2"/>
              <a:buNone/>
            </a:pPr>
            <a:r>
              <a:rPr lang="en-GB" sz="2800" b="1" dirty="0" smtClean="0">
                <a:solidFill>
                  <a:srgbClr val="003300"/>
                </a:solidFill>
                <a:latin typeface="Arial" charset="0"/>
              </a:rPr>
              <a:t>  practices. </a:t>
            </a:r>
          </a:p>
          <a:p>
            <a:pPr>
              <a:lnSpc>
                <a:spcPct val="110000"/>
              </a:lnSpc>
            </a:pPr>
            <a:endParaRPr lang="en-GB" sz="2800" b="1" dirty="0" smtClean="0">
              <a:solidFill>
                <a:srgbClr val="003300"/>
              </a:solidFill>
              <a:latin typeface="Arial" charset="0"/>
            </a:endParaRPr>
          </a:p>
          <a:p>
            <a:pPr>
              <a:lnSpc>
                <a:spcPct val="110000"/>
              </a:lnSpc>
              <a:buClr>
                <a:srgbClr val="993300"/>
              </a:buClr>
              <a:buFontTx/>
              <a:buChar char="•"/>
            </a:pPr>
            <a:r>
              <a:rPr lang="en-GB" sz="2800" b="1" dirty="0" smtClean="0">
                <a:solidFill>
                  <a:srgbClr val="003300"/>
                </a:solidFill>
                <a:latin typeface="Arial" charset="0"/>
              </a:rPr>
              <a:t> There was chaos with total absence of</a:t>
            </a:r>
          </a:p>
          <a:p>
            <a:pPr>
              <a:lnSpc>
                <a:spcPct val="110000"/>
              </a:lnSpc>
              <a:buClr>
                <a:srgbClr val="FFFF00"/>
              </a:buClr>
              <a:buFont typeface="Wingdings" pitchFamily="2" charset="2"/>
              <a:buNone/>
            </a:pPr>
            <a:r>
              <a:rPr lang="en-GB" sz="2800" b="1" dirty="0" smtClean="0">
                <a:solidFill>
                  <a:srgbClr val="003300"/>
                </a:solidFill>
                <a:latin typeface="Arial" charset="0"/>
              </a:rPr>
              <a:t>  any general or fixed principles or laws</a:t>
            </a:r>
          </a:p>
          <a:p>
            <a:pPr>
              <a:lnSpc>
                <a:spcPct val="110000"/>
              </a:lnSpc>
              <a:buClr>
                <a:srgbClr val="FFFF00"/>
              </a:buClr>
              <a:buFont typeface="Wingdings" pitchFamily="2" charset="2"/>
              <a:buNone/>
            </a:pPr>
            <a:r>
              <a:rPr lang="en-GB" sz="2800" b="1" dirty="0" smtClean="0">
                <a:solidFill>
                  <a:srgbClr val="003300"/>
                </a:solidFill>
                <a:latin typeface="Arial" charset="0"/>
              </a:rPr>
              <a:t>  of treatment.</a:t>
            </a:r>
            <a:endParaRPr lang="en-US" sz="2800" b="1" dirty="0" smtClean="0">
              <a:solidFill>
                <a:srgbClr val="003300"/>
              </a:solidFill>
              <a:latin typeface="Arial"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C.F.SAMUEL HAHNEMANN</a:t>
            </a:r>
            <a:endParaRPr lang="en-US" sz="4000" b="1" dirty="0">
              <a:effectLst>
                <a:outerShdw blurRad="38100" dist="38100" dir="2700000" algn="tl">
                  <a:srgbClr val="000000">
                    <a:alpha val="43137"/>
                  </a:srgbClr>
                </a:outerShdw>
              </a:effectLst>
            </a:endParaRPr>
          </a:p>
        </p:txBody>
      </p:sp>
      <p:pic>
        <p:nvPicPr>
          <p:cNvPr id="4" name="Picture 2" descr="C:\Documents and Settings\Administrator\My Documents\01-hahnemann.jpg"/>
          <p:cNvPicPr>
            <a:picLocks noGrp="1" noChangeAspect="1" noChangeArrowheads="1"/>
          </p:cNvPicPr>
          <p:nvPr>
            <p:ph idx="1"/>
          </p:nvPr>
        </p:nvPicPr>
        <p:blipFill>
          <a:blip r:embed="rId2"/>
          <a:srcRect/>
          <a:stretch>
            <a:fillRect/>
          </a:stretch>
        </p:blipFill>
        <p:spPr bwMode="auto">
          <a:xfrm>
            <a:off x="1524001" y="1935163"/>
            <a:ext cx="6172200" cy="46942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10000"/>
              </a:lnSpc>
              <a:buFont typeface="Wingdings" pitchFamily="2" charset="2"/>
              <a:buNone/>
            </a:pPr>
            <a:r>
              <a:rPr lang="en-GB" sz="2800" b="1" dirty="0" smtClean="0">
                <a:solidFill>
                  <a:srgbClr val="003300"/>
                </a:solidFill>
                <a:latin typeface="Arial" charset="0"/>
              </a:rPr>
              <a:t>Hahnemann challenged the practice of medicine and the apothecaries at his time. Hahnemann’s 	greatest contributions, </a:t>
            </a:r>
          </a:p>
          <a:p>
            <a:pPr>
              <a:lnSpc>
                <a:spcPct val="110000"/>
              </a:lnSpc>
              <a:buFont typeface="Wingdings" pitchFamily="2" charset="2"/>
              <a:buNone/>
            </a:pPr>
            <a:r>
              <a:rPr lang="en-GB" sz="2800" b="1" dirty="0" smtClean="0">
                <a:solidFill>
                  <a:srgbClr val="003300"/>
                </a:solidFill>
                <a:latin typeface="Arial" charset="0"/>
              </a:rPr>
              <a:t>	in relation to pharmacy are the …</a:t>
            </a:r>
          </a:p>
          <a:p>
            <a:pPr>
              <a:lnSpc>
                <a:spcPct val="110000"/>
              </a:lnSpc>
              <a:buFont typeface="Wingdings" pitchFamily="2" charset="2"/>
              <a:buNone/>
            </a:pPr>
            <a:r>
              <a:rPr lang="en-GB" sz="2800" b="1" dirty="0" smtClean="0">
                <a:solidFill>
                  <a:srgbClr val="003300"/>
                </a:solidFill>
                <a:latin typeface="Arial" charset="0"/>
              </a:rPr>
              <a:t>		</a:t>
            </a:r>
            <a:r>
              <a:rPr lang="en-GB" sz="2800" b="1" dirty="0" smtClean="0">
                <a:solidFill>
                  <a:srgbClr val="993300"/>
                </a:solidFill>
                <a:latin typeface="Arial" charset="0"/>
              </a:rPr>
              <a:t>Principle of </a:t>
            </a:r>
            <a:r>
              <a:rPr lang="en-GB" sz="2800" b="1" dirty="0" err="1" smtClean="0">
                <a:solidFill>
                  <a:srgbClr val="993300"/>
                </a:solidFill>
                <a:latin typeface="Arial" charset="0"/>
              </a:rPr>
              <a:t>Dynamization</a:t>
            </a:r>
            <a:r>
              <a:rPr lang="en-GB" sz="2800" b="1" dirty="0" smtClean="0">
                <a:solidFill>
                  <a:srgbClr val="993300"/>
                </a:solidFill>
                <a:latin typeface="Arial" charset="0"/>
              </a:rPr>
              <a:t>,</a:t>
            </a:r>
          </a:p>
          <a:p>
            <a:pPr>
              <a:lnSpc>
                <a:spcPct val="110000"/>
              </a:lnSpc>
              <a:buFont typeface="Wingdings" pitchFamily="2" charset="2"/>
              <a:buNone/>
            </a:pPr>
            <a:r>
              <a:rPr lang="en-GB" sz="2800" b="1" dirty="0" smtClean="0">
                <a:solidFill>
                  <a:srgbClr val="003300"/>
                </a:solidFill>
                <a:latin typeface="Arial" charset="0"/>
              </a:rPr>
              <a:t>		</a:t>
            </a:r>
            <a:r>
              <a:rPr lang="en-GB" sz="2800" b="1" dirty="0" smtClean="0">
                <a:solidFill>
                  <a:srgbClr val="990000"/>
                </a:solidFill>
                <a:latin typeface="Arial" charset="0"/>
              </a:rPr>
              <a:t>the use of the Single simple remedy</a:t>
            </a:r>
          </a:p>
          <a:p>
            <a:pPr>
              <a:lnSpc>
                <a:spcPct val="110000"/>
              </a:lnSpc>
              <a:buFont typeface="Wingdings" pitchFamily="2" charset="2"/>
              <a:buNone/>
            </a:pPr>
            <a:r>
              <a:rPr lang="en-GB" sz="2800" b="1" dirty="0" smtClean="0">
                <a:solidFill>
                  <a:srgbClr val="990000"/>
                </a:solidFill>
                <a:latin typeface="Arial" charset="0"/>
              </a:rPr>
              <a:t>		(</a:t>
            </a:r>
            <a:r>
              <a:rPr lang="en-GB" sz="2800" b="1" dirty="0" err="1" smtClean="0">
                <a:solidFill>
                  <a:srgbClr val="990000"/>
                </a:solidFill>
                <a:latin typeface="Arial" charset="0"/>
              </a:rPr>
              <a:t>monopharmacy</a:t>
            </a:r>
            <a:r>
              <a:rPr lang="en-GB" sz="2800" b="1" dirty="0" smtClean="0">
                <a:solidFill>
                  <a:srgbClr val="990000"/>
                </a:solidFill>
                <a:latin typeface="Arial" charset="0"/>
              </a:rPr>
              <a:t>) and</a:t>
            </a:r>
            <a:r>
              <a:rPr lang="en-GB" sz="2800" b="1" dirty="0" smtClean="0">
                <a:solidFill>
                  <a:srgbClr val="003300"/>
                </a:solidFill>
                <a:latin typeface="Arial" charset="0"/>
              </a:rPr>
              <a:t> </a:t>
            </a:r>
            <a:r>
              <a:rPr lang="en-GB" sz="2800" b="1" dirty="0" smtClean="0">
                <a:solidFill>
                  <a:srgbClr val="993300"/>
                </a:solidFill>
                <a:latin typeface="Arial" charset="0"/>
              </a:rPr>
              <a:t>Drug proving.</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effectLst>
                  <a:outerShdw blurRad="38100" dist="38100" dir="2700000" algn="tl">
                    <a:srgbClr val="000000">
                      <a:alpha val="43137"/>
                    </a:srgbClr>
                  </a:outerShdw>
                </a:effectLst>
              </a:rPr>
              <a:t>MEDICAL PHILOSOPHY DURING HAHNEMANN’S TIME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200" b="1" dirty="0" smtClean="0"/>
              <a:t>RATIONALISTS - One could not cure a disease, </a:t>
            </a:r>
            <a:r>
              <a:rPr lang="en-US" sz="3200" b="1" dirty="0" smtClean="0">
                <a:solidFill>
                  <a:srgbClr val="FF0000"/>
                </a:solidFill>
              </a:rPr>
              <a:t>unless the cause was known. </a:t>
            </a:r>
            <a:r>
              <a:rPr lang="en-US" sz="3200" b="1" dirty="0" smtClean="0"/>
              <a:t>With the understanding of anatomy, physiology and pathology, the focus of the cause of disease was shifted to structures and functions of human body, rather than external world</a:t>
            </a:r>
            <a:endParaRPr lang="en-US" sz="32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3600" dirty="0" smtClean="0"/>
              <a:t>EMPIRICISTS – Based on what takes its data from the </a:t>
            </a:r>
            <a:r>
              <a:rPr lang="en-US" sz="3600" dirty="0" smtClean="0">
                <a:solidFill>
                  <a:srgbClr val="FF0000"/>
                </a:solidFill>
              </a:rPr>
              <a:t>reports of the senses </a:t>
            </a:r>
            <a:r>
              <a:rPr lang="en-US" sz="3600" dirty="0" smtClean="0"/>
              <a:t>and does not allow the reason to work on it, without following a method or a systematic plan of investigation.</a:t>
            </a:r>
          </a:p>
          <a:p>
            <a:pPr algn="just"/>
            <a:endParaRPr lang="en-US" sz="3600"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METHODISTS  - Observed some </a:t>
            </a:r>
            <a:r>
              <a:rPr lang="en-US" sz="3600" dirty="0" smtClean="0">
                <a:solidFill>
                  <a:srgbClr val="FF0000"/>
                </a:solidFill>
              </a:rPr>
              <a:t>general symptoms of disease</a:t>
            </a:r>
            <a:r>
              <a:rPr lang="en-US" sz="3600" dirty="0" smtClean="0"/>
              <a:t>, started </a:t>
            </a:r>
            <a:r>
              <a:rPr lang="en-US" sz="3600" dirty="0" smtClean="0">
                <a:solidFill>
                  <a:srgbClr val="FF0000"/>
                </a:solidFill>
              </a:rPr>
              <a:t>classifying  disease </a:t>
            </a:r>
            <a:r>
              <a:rPr lang="en-US" sz="3600" dirty="0" smtClean="0"/>
              <a:t>and built up books of medicine. Can arrest the disease process by administration of  drugs whose pharmacological action could antidote the symptom of disease.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effectLst>
                  <a:outerShdw blurRad="38100" dist="38100" dir="2700000" algn="tl">
                    <a:srgbClr val="000000">
                      <a:alpha val="43137"/>
                    </a:srgbClr>
                  </a:outerShdw>
                </a:effectLst>
              </a:rPr>
              <a:t>MODES OF TREATMENT DURING HAHNEMANN’ TIME</a:t>
            </a:r>
            <a:br>
              <a:rPr lang="en-US" sz="2800" b="1"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just"/>
            <a:r>
              <a:rPr lang="en-US" sz="2800" b="1" dirty="0" smtClean="0">
                <a:solidFill>
                  <a:srgbClr val="FF0000"/>
                </a:solidFill>
              </a:rPr>
              <a:t>TREATMENT BASED ON NAME OF THE DISEASE- </a:t>
            </a:r>
          </a:p>
          <a:p>
            <a:pPr algn="just">
              <a:buNone/>
            </a:pPr>
            <a:r>
              <a:rPr lang="en-US" sz="2800" b="1" dirty="0" smtClean="0">
                <a:solidFill>
                  <a:srgbClr val="336600"/>
                </a:solidFill>
              </a:rPr>
              <a:t>   Mere name of a supposed disease was sufficient to determine the indication for the remedy. several medicines for each name of a disease was used. Blindly gave one medicine after the other until one hits upon the right one</a:t>
            </a:r>
            <a:r>
              <a:rPr lang="en-US" sz="2800" b="1" dirty="0" smtClean="0">
                <a:solidFill>
                  <a:srgbClr val="336600"/>
                </a:solidFill>
              </a:rPr>
              <a:t>. But </a:t>
            </a:r>
            <a:r>
              <a:rPr lang="en-US" sz="2800" b="1" dirty="0" smtClean="0">
                <a:solidFill>
                  <a:srgbClr val="336600"/>
                </a:solidFill>
              </a:rPr>
              <a:t>one can only go on with such experiments as long as the patience, the purse or the life of the patient lasts.  </a:t>
            </a:r>
            <a:endParaRPr lang="en-US" sz="2800" b="1" dirty="0">
              <a:solidFill>
                <a:srgbClr val="3366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sz="2800" b="1" dirty="0" smtClean="0">
                <a:solidFill>
                  <a:srgbClr val="FF0000"/>
                </a:solidFill>
              </a:rPr>
              <a:t>  TREATMENT </a:t>
            </a:r>
            <a:r>
              <a:rPr lang="en-US" sz="2800" b="1" dirty="0" smtClean="0">
                <a:solidFill>
                  <a:srgbClr val="FF0000"/>
                </a:solidFill>
              </a:rPr>
              <a:t>BASED ON THE SYMPTOM- </a:t>
            </a:r>
          </a:p>
          <a:p>
            <a:pPr algn="just">
              <a:buNone/>
            </a:pPr>
            <a:r>
              <a:rPr lang="en-US" sz="2800" b="1" dirty="0" smtClean="0"/>
              <a:t>Using  general remedies</a:t>
            </a:r>
          </a:p>
          <a:p>
            <a:pPr algn="just"/>
            <a:r>
              <a:rPr lang="en-US" sz="2800" b="1" dirty="0" smtClean="0">
                <a:solidFill>
                  <a:srgbClr val="336600"/>
                </a:solidFill>
              </a:rPr>
              <a:t>Pains – sedatives</a:t>
            </a:r>
          </a:p>
          <a:p>
            <a:pPr algn="just"/>
            <a:r>
              <a:rPr lang="en-US" sz="2800" b="1" dirty="0" smtClean="0">
                <a:solidFill>
                  <a:srgbClr val="336600"/>
                </a:solidFill>
              </a:rPr>
              <a:t>Weakness – tonics</a:t>
            </a:r>
          </a:p>
          <a:p>
            <a:pPr algn="just"/>
            <a:r>
              <a:rPr lang="en-US" sz="2800" b="1" dirty="0" smtClean="0">
                <a:solidFill>
                  <a:srgbClr val="336600"/>
                </a:solidFill>
              </a:rPr>
              <a:t>Constipation – purgatives</a:t>
            </a:r>
          </a:p>
          <a:p>
            <a:pPr algn="just"/>
            <a:r>
              <a:rPr lang="en-US" sz="2800" b="1" dirty="0" smtClean="0">
                <a:solidFill>
                  <a:srgbClr val="336600"/>
                </a:solidFill>
              </a:rPr>
              <a:t>Fever -  antipyretics</a:t>
            </a:r>
          </a:p>
          <a:p>
            <a:pPr algn="just"/>
            <a:r>
              <a:rPr lang="en-US" sz="2800" b="1" dirty="0" smtClean="0">
                <a:solidFill>
                  <a:srgbClr val="336600"/>
                </a:solidFill>
              </a:rPr>
              <a:t>Spasms - antispasmodics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b="1" dirty="0" smtClean="0">
                <a:solidFill>
                  <a:srgbClr val="FF0000"/>
                </a:solidFill>
              </a:rPr>
              <a:t>   TREATMENT </a:t>
            </a:r>
            <a:r>
              <a:rPr lang="en-US" sz="2800" b="1" dirty="0" smtClean="0">
                <a:solidFill>
                  <a:srgbClr val="FF0000"/>
                </a:solidFill>
              </a:rPr>
              <a:t>OF THE CAUSE: </a:t>
            </a:r>
          </a:p>
          <a:p>
            <a:r>
              <a:rPr lang="en-US" sz="2800" b="1" dirty="0" smtClean="0"/>
              <a:t>Diseases due to material cause -</a:t>
            </a:r>
            <a:endParaRPr lang="en-US" sz="2800" dirty="0" smtClean="0"/>
          </a:p>
          <a:p>
            <a:pPr>
              <a:buNone/>
            </a:pPr>
            <a:r>
              <a:rPr lang="en-US" sz="2800" dirty="0" smtClean="0">
                <a:solidFill>
                  <a:srgbClr val="336600"/>
                </a:solidFill>
              </a:rPr>
              <a:t>   </a:t>
            </a:r>
            <a:r>
              <a:rPr lang="en-US" sz="2800" b="1" dirty="0" smtClean="0">
                <a:solidFill>
                  <a:srgbClr val="336600"/>
                </a:solidFill>
              </a:rPr>
              <a:t>Removal of the material cures the condition </a:t>
            </a:r>
          </a:p>
          <a:p>
            <a:r>
              <a:rPr lang="en-US" sz="2800" b="1" dirty="0" smtClean="0"/>
              <a:t>Disease due to immaterial dynamic cause -         </a:t>
            </a:r>
            <a:r>
              <a:rPr lang="en-US" sz="2800" b="1" dirty="0" smtClean="0">
                <a:solidFill>
                  <a:srgbClr val="336600"/>
                </a:solidFill>
              </a:rPr>
              <a:t>May be acute, sub acute or a chronic nature. Need dynamic medicines to cure. </a:t>
            </a:r>
          </a:p>
          <a:p>
            <a:endParaRPr lang="en-US" sz="2800" b="1" dirty="0" smtClean="0">
              <a:solidFill>
                <a:srgbClr val="002060"/>
              </a:solidFill>
            </a:endParaRPr>
          </a:p>
          <a:p>
            <a:r>
              <a:rPr lang="en-US" sz="2800" b="1" dirty="0" smtClean="0">
                <a:solidFill>
                  <a:srgbClr val="002060"/>
                </a:solidFill>
              </a:rPr>
              <a:t>NEEDS THE TRUE HEALING ART - HOMOEOPATHY</a:t>
            </a:r>
            <a:endParaRPr lang="en-US" sz="2800" dirty="0" smtClean="0">
              <a:solidFill>
                <a:srgbClr val="002060"/>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smtClean="0">
                <a:latin typeface="Arial" charset="0"/>
              </a:rPr>
              <a:t>A Dual Heritage</a:t>
            </a:r>
            <a:br>
              <a:rPr lang="en-US" sz="4400" b="1" dirty="0" smtClean="0">
                <a:latin typeface="Arial" charset="0"/>
              </a:rPr>
            </a:br>
            <a:endParaRPr lang="en-US" sz="4400" dirty="0"/>
          </a:p>
        </p:txBody>
      </p:sp>
      <p:sp>
        <p:nvSpPr>
          <p:cNvPr id="3" name="Content Placeholder 2"/>
          <p:cNvSpPr>
            <a:spLocks noGrp="1"/>
          </p:cNvSpPr>
          <p:nvPr>
            <p:ph idx="1"/>
          </p:nvPr>
        </p:nvSpPr>
        <p:spPr/>
        <p:txBody>
          <a:bodyPr>
            <a:normAutofit lnSpcReduction="10000"/>
          </a:bodyPr>
          <a:lstStyle/>
          <a:p>
            <a:pPr>
              <a:lnSpc>
                <a:spcPct val="145000"/>
              </a:lnSpc>
              <a:buClr>
                <a:srgbClr val="993300"/>
              </a:buClr>
              <a:buSzTx/>
              <a:buFontTx/>
              <a:buChar char="•"/>
            </a:pPr>
            <a:r>
              <a:rPr lang="en-US" sz="2400" b="1" dirty="0" smtClean="0">
                <a:solidFill>
                  <a:srgbClr val="003300"/>
                </a:solidFill>
                <a:latin typeface="Arial" charset="0"/>
              </a:rPr>
              <a:t>Disease was considered a punishment by the offended God. Accordingly, magic was employed as a remedial agent and priests became in charge of religion and medicine.</a:t>
            </a:r>
          </a:p>
          <a:p>
            <a:pPr>
              <a:lnSpc>
                <a:spcPct val="145000"/>
              </a:lnSpc>
              <a:buClr>
                <a:srgbClr val="993300"/>
              </a:buClr>
              <a:buSzTx/>
              <a:buFontTx/>
              <a:buChar char="•"/>
            </a:pPr>
            <a:endParaRPr lang="en-US" sz="1100" b="1" dirty="0" smtClean="0">
              <a:solidFill>
                <a:srgbClr val="003300"/>
              </a:solidFill>
              <a:latin typeface="Arial" charset="0"/>
            </a:endParaRPr>
          </a:p>
          <a:p>
            <a:pPr>
              <a:lnSpc>
                <a:spcPct val="145000"/>
              </a:lnSpc>
              <a:buClr>
                <a:srgbClr val="993300"/>
              </a:buClr>
              <a:buSzTx/>
              <a:buFontTx/>
              <a:buChar char="•"/>
            </a:pPr>
            <a:r>
              <a:rPr lang="en-US" sz="2400" b="1" dirty="0" smtClean="0">
                <a:solidFill>
                  <a:srgbClr val="003300"/>
                </a:solidFill>
                <a:latin typeface="Arial" charset="0"/>
              </a:rPr>
              <a:t>When organized settlements arose, changes influenced concepts of disease and healing. Man learned how  to control nature </a:t>
            </a:r>
            <a:r>
              <a:rPr lang="en-US" sz="2400" b="1" dirty="0" err="1" smtClean="0">
                <a:solidFill>
                  <a:srgbClr val="003300"/>
                </a:solidFill>
                <a:latin typeface="Arial" charset="0"/>
              </a:rPr>
              <a:t>andthe</a:t>
            </a:r>
            <a:r>
              <a:rPr lang="en-US" sz="2400" b="1" dirty="0" smtClean="0">
                <a:solidFill>
                  <a:srgbClr val="003300"/>
                </a:solidFill>
                <a:latin typeface="Arial" charset="0"/>
              </a:rPr>
              <a:t> powers of Gods started declining.</a:t>
            </a:r>
            <a:endParaRPr lang="en-US" sz="2400" b="1" dirty="0">
              <a:solidFill>
                <a:srgbClr val="003300"/>
              </a:solidFill>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5000"/>
              </a:lnSpc>
              <a:buFont typeface="Wingdings" pitchFamily="2" charset="2"/>
              <a:buNone/>
            </a:pPr>
            <a:r>
              <a:rPr lang="en-GB" sz="2800" b="1" dirty="0" smtClean="0">
                <a:solidFill>
                  <a:srgbClr val="003300"/>
                </a:solidFill>
                <a:latin typeface="Arial" charset="0"/>
              </a:rPr>
              <a:t>Though modern techniques, developments, </a:t>
            </a:r>
          </a:p>
          <a:p>
            <a:pPr>
              <a:lnSpc>
                <a:spcPct val="105000"/>
              </a:lnSpc>
              <a:buFont typeface="Wingdings" pitchFamily="2" charset="2"/>
              <a:buNone/>
            </a:pPr>
            <a:r>
              <a:rPr lang="en-GB" sz="2800" b="1" dirty="0" smtClean="0">
                <a:solidFill>
                  <a:srgbClr val="003300"/>
                </a:solidFill>
                <a:latin typeface="Arial" charset="0"/>
              </a:rPr>
              <a:t>research, new ideas and sophistication </a:t>
            </a:r>
          </a:p>
          <a:p>
            <a:pPr>
              <a:lnSpc>
                <a:spcPct val="105000"/>
              </a:lnSpc>
              <a:buFont typeface="Wingdings" pitchFamily="2" charset="2"/>
              <a:buNone/>
            </a:pPr>
            <a:r>
              <a:rPr lang="en-GB" sz="2800" b="1" dirty="0" smtClean="0">
                <a:solidFill>
                  <a:srgbClr val="003300"/>
                </a:solidFill>
                <a:latin typeface="Arial" charset="0"/>
              </a:rPr>
              <a:t>identify the pharmaceutical practice of the </a:t>
            </a:r>
          </a:p>
          <a:p>
            <a:pPr>
              <a:lnSpc>
                <a:spcPct val="105000"/>
              </a:lnSpc>
              <a:buFont typeface="Wingdings" pitchFamily="2" charset="2"/>
              <a:buNone/>
            </a:pPr>
            <a:r>
              <a:rPr lang="en-GB" sz="2800" b="1" dirty="0" smtClean="0">
                <a:solidFill>
                  <a:srgbClr val="993300"/>
                </a:solidFill>
                <a:latin typeface="Arial" charset="0"/>
              </a:rPr>
              <a:t>‘Modern Medicine’,</a:t>
            </a:r>
            <a:r>
              <a:rPr lang="en-GB" sz="2800" b="1" dirty="0" smtClean="0">
                <a:solidFill>
                  <a:srgbClr val="003300"/>
                </a:solidFill>
                <a:latin typeface="Arial" charset="0"/>
              </a:rPr>
              <a:t> the principles on which </a:t>
            </a:r>
          </a:p>
          <a:p>
            <a:pPr>
              <a:lnSpc>
                <a:spcPct val="105000"/>
              </a:lnSpc>
              <a:buFont typeface="Wingdings" pitchFamily="2" charset="2"/>
              <a:buNone/>
            </a:pPr>
            <a:r>
              <a:rPr lang="en-GB" sz="2800" b="1" dirty="0" smtClean="0">
                <a:solidFill>
                  <a:srgbClr val="003300"/>
                </a:solidFill>
                <a:latin typeface="Arial" charset="0"/>
              </a:rPr>
              <a:t>the practice of modern medicine </a:t>
            </a:r>
          </a:p>
          <a:p>
            <a:pPr>
              <a:lnSpc>
                <a:spcPct val="105000"/>
              </a:lnSpc>
              <a:buFont typeface="Wingdings" pitchFamily="2" charset="2"/>
              <a:buNone/>
            </a:pPr>
            <a:r>
              <a:rPr lang="en-GB" sz="2800" b="1" dirty="0" smtClean="0">
                <a:solidFill>
                  <a:srgbClr val="003300"/>
                </a:solidFill>
                <a:latin typeface="Arial" charset="0"/>
              </a:rPr>
              <a:t>is based is still, to this date, </a:t>
            </a:r>
          </a:p>
          <a:p>
            <a:pPr>
              <a:lnSpc>
                <a:spcPct val="105000"/>
              </a:lnSpc>
              <a:buFont typeface="Wingdings" pitchFamily="2" charset="2"/>
              <a:buNone/>
            </a:pPr>
            <a:r>
              <a:rPr lang="en-GB" sz="2800" b="1" dirty="0" smtClean="0">
                <a:solidFill>
                  <a:srgbClr val="003300"/>
                </a:solidFill>
                <a:latin typeface="Arial" charset="0"/>
              </a:rPr>
              <a:t>materialistic and </a:t>
            </a:r>
            <a:r>
              <a:rPr lang="en-GB" sz="2800" b="1" dirty="0" smtClean="0">
                <a:solidFill>
                  <a:srgbClr val="993300"/>
                </a:solidFill>
                <a:latin typeface="Arial" charset="0"/>
              </a:rPr>
              <a:t>cannot be termed as </a:t>
            </a:r>
          </a:p>
          <a:p>
            <a:pPr>
              <a:lnSpc>
                <a:spcPct val="105000"/>
              </a:lnSpc>
              <a:buFont typeface="Wingdings" pitchFamily="2" charset="2"/>
              <a:buNone/>
            </a:pPr>
            <a:r>
              <a:rPr lang="en-GB" sz="2800" b="1" dirty="0" smtClean="0">
                <a:solidFill>
                  <a:srgbClr val="993300"/>
                </a:solidFill>
                <a:latin typeface="Arial" charset="0"/>
              </a:rPr>
              <a:t>TRUE HEALING ART.</a:t>
            </a:r>
            <a:endParaRPr lang="en-US" sz="2800" b="1" dirty="0" smtClean="0">
              <a:solidFill>
                <a:srgbClr val="993300"/>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Clr>
                <a:srgbClr val="993300"/>
              </a:buClr>
            </a:pPr>
            <a:r>
              <a:rPr lang="en-US" sz="2800" b="1" dirty="0" smtClean="0">
                <a:solidFill>
                  <a:srgbClr val="003300"/>
                </a:solidFill>
                <a:latin typeface="Arial" charset="0"/>
              </a:rPr>
              <a:t>The </a:t>
            </a:r>
            <a:r>
              <a:rPr lang="en-US" sz="2800" b="1" dirty="0" smtClean="0">
                <a:solidFill>
                  <a:srgbClr val="FF0000"/>
                </a:solidFill>
                <a:latin typeface="Arial" charset="0"/>
              </a:rPr>
              <a:t>magical healer </a:t>
            </a:r>
            <a:r>
              <a:rPr lang="en-US" sz="2800" b="1" dirty="0" smtClean="0">
                <a:solidFill>
                  <a:srgbClr val="003300"/>
                </a:solidFill>
                <a:latin typeface="Arial" charset="0"/>
              </a:rPr>
              <a:t>relied more on spells and used magical stones more than plant materials.</a:t>
            </a:r>
          </a:p>
          <a:p>
            <a:pPr algn="ctr">
              <a:buClr>
                <a:srgbClr val="993300"/>
              </a:buClr>
            </a:pPr>
            <a:endParaRPr lang="en-US" sz="1200" b="1" dirty="0" smtClean="0">
              <a:solidFill>
                <a:srgbClr val="003300"/>
              </a:solidFill>
              <a:latin typeface="Arial" charset="0"/>
            </a:endParaRPr>
          </a:p>
          <a:p>
            <a:pPr algn="ctr">
              <a:buClr>
                <a:srgbClr val="993300"/>
              </a:buClr>
            </a:pPr>
            <a:r>
              <a:rPr lang="en-US" sz="2800" b="1" dirty="0" smtClean="0">
                <a:solidFill>
                  <a:srgbClr val="003300"/>
                </a:solidFill>
                <a:latin typeface="Arial" charset="0"/>
              </a:rPr>
              <a:t>The </a:t>
            </a:r>
            <a:r>
              <a:rPr lang="en-US" sz="2800" b="1" dirty="0" smtClean="0">
                <a:solidFill>
                  <a:srgbClr val="FF0000"/>
                </a:solidFill>
                <a:latin typeface="Arial" charset="0"/>
              </a:rPr>
              <a:t>empirical healer </a:t>
            </a:r>
            <a:r>
              <a:rPr lang="en-US" sz="2800" b="1" dirty="0" smtClean="0">
                <a:solidFill>
                  <a:srgbClr val="003300"/>
                </a:solidFill>
                <a:latin typeface="Arial" charset="0"/>
              </a:rPr>
              <a:t>relied upon drugs. The physicians and other healers took on the duties of medicine preparation.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Arial" charset="0"/>
              </a:rPr>
              <a:t>Era of Hippocrates and Galen</a:t>
            </a:r>
            <a:br>
              <a:rPr lang="en-US" sz="4000" b="1" dirty="0" smtClean="0">
                <a:latin typeface="Arial" charset="0"/>
              </a:rPr>
            </a:br>
            <a:endParaRPr lang="en-US" sz="4000" dirty="0"/>
          </a:p>
        </p:txBody>
      </p:sp>
      <p:sp>
        <p:nvSpPr>
          <p:cNvPr id="3" name="Content Placeholder 2"/>
          <p:cNvSpPr>
            <a:spLocks noGrp="1"/>
          </p:cNvSpPr>
          <p:nvPr>
            <p:ph idx="1"/>
          </p:nvPr>
        </p:nvSpPr>
        <p:spPr/>
        <p:txBody>
          <a:bodyPr>
            <a:normAutofit lnSpcReduction="10000"/>
          </a:bodyPr>
          <a:lstStyle/>
          <a:p>
            <a:pPr>
              <a:buClr>
                <a:srgbClr val="993300"/>
              </a:buClr>
              <a:buSzTx/>
              <a:buFontTx/>
              <a:buChar char="•"/>
            </a:pPr>
            <a:r>
              <a:rPr lang="en-US" sz="2800" b="1" dirty="0" smtClean="0">
                <a:solidFill>
                  <a:srgbClr val="993300"/>
                </a:solidFill>
                <a:latin typeface="Arial" charset="0"/>
              </a:rPr>
              <a:t>Hippocrates :</a:t>
            </a:r>
            <a:r>
              <a:rPr lang="en-US" sz="2800" b="1" dirty="0" smtClean="0">
                <a:solidFill>
                  <a:srgbClr val="003300"/>
                </a:solidFill>
                <a:latin typeface="Arial" charset="0"/>
              </a:rPr>
              <a:t> Given a rational explanation for illness</a:t>
            </a:r>
          </a:p>
          <a:p>
            <a:pPr>
              <a:buFont typeface="Wingdings" pitchFamily="2" charset="2"/>
              <a:buNone/>
            </a:pPr>
            <a:r>
              <a:rPr lang="en-US" sz="2800" b="1" dirty="0" smtClean="0">
                <a:solidFill>
                  <a:srgbClr val="003300"/>
                </a:solidFill>
                <a:latin typeface="Arial" charset="0"/>
              </a:rPr>
              <a:t>	Conceived a link </a:t>
            </a:r>
          </a:p>
          <a:p>
            <a:pPr>
              <a:buFont typeface="Wingdings" pitchFamily="2" charset="2"/>
              <a:buNone/>
            </a:pPr>
            <a:r>
              <a:rPr lang="en-US" sz="2800" b="1" dirty="0" smtClean="0">
                <a:solidFill>
                  <a:srgbClr val="003300"/>
                </a:solidFill>
                <a:latin typeface="Arial" charset="0"/>
              </a:rPr>
              <a:t>	between environment </a:t>
            </a:r>
          </a:p>
          <a:p>
            <a:pPr>
              <a:buFont typeface="Wingdings" pitchFamily="2" charset="2"/>
              <a:buNone/>
            </a:pPr>
            <a:r>
              <a:rPr lang="en-US" sz="2800" b="1" dirty="0" smtClean="0">
                <a:solidFill>
                  <a:srgbClr val="003300"/>
                </a:solidFill>
                <a:latin typeface="Arial" charset="0"/>
              </a:rPr>
              <a:t>	and humanity – </a:t>
            </a:r>
          </a:p>
          <a:p>
            <a:pPr>
              <a:buFont typeface="Wingdings" pitchFamily="2" charset="2"/>
              <a:buNone/>
            </a:pPr>
            <a:r>
              <a:rPr lang="en-US" sz="2800" b="1" dirty="0" smtClean="0">
                <a:solidFill>
                  <a:srgbClr val="003300"/>
                </a:solidFill>
                <a:latin typeface="Arial" charset="0"/>
              </a:rPr>
              <a:t>	connected four elements of universe - </a:t>
            </a:r>
            <a:r>
              <a:rPr lang="en-US" sz="2800" b="1" dirty="0" smtClean="0">
                <a:solidFill>
                  <a:srgbClr val="CC3300"/>
                </a:solidFill>
                <a:latin typeface="Arial" charset="0"/>
              </a:rPr>
              <a:t>earth, air, fire and water</a:t>
            </a:r>
            <a:r>
              <a:rPr lang="en-US" sz="2800" b="1" dirty="0" smtClean="0">
                <a:solidFill>
                  <a:srgbClr val="003300"/>
                </a:solidFill>
                <a:latin typeface="Arial" charset="0"/>
              </a:rPr>
              <a:t> 	to four  humors of body</a:t>
            </a:r>
          </a:p>
          <a:p>
            <a:pPr>
              <a:buFont typeface="Wingdings" pitchFamily="2" charset="2"/>
              <a:buNone/>
            </a:pPr>
            <a:r>
              <a:rPr lang="en-US" sz="2800" b="1" dirty="0" smtClean="0">
                <a:solidFill>
                  <a:srgbClr val="003300"/>
                </a:solidFill>
                <a:latin typeface="Arial" charset="0"/>
              </a:rPr>
              <a:t>  - </a:t>
            </a:r>
            <a:r>
              <a:rPr lang="en-US" sz="2800" b="1" dirty="0" smtClean="0">
                <a:solidFill>
                  <a:srgbClr val="CC3300"/>
                </a:solidFill>
                <a:latin typeface="Arial" charset="0"/>
              </a:rPr>
              <a:t>black bile, blood, </a:t>
            </a:r>
          </a:p>
          <a:p>
            <a:pPr>
              <a:buFont typeface="Wingdings" pitchFamily="2" charset="2"/>
              <a:buNone/>
            </a:pPr>
            <a:r>
              <a:rPr lang="en-US" sz="2800" b="1" dirty="0" smtClean="0">
                <a:solidFill>
                  <a:srgbClr val="CC3300"/>
                </a:solidFill>
                <a:latin typeface="Arial" charset="0"/>
              </a:rPr>
              <a:t>	yellow bile, phlegm.</a:t>
            </a:r>
            <a:endParaRPr lang="en-US" sz="2800" b="1" dirty="0">
              <a:solidFill>
                <a:srgbClr val="CC3300"/>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HIPPOCRATES</a:t>
            </a:r>
            <a:endParaRPr lang="en-US" b="1" dirty="0">
              <a:effectLst>
                <a:outerShdw blurRad="38100" dist="38100" dir="2700000" algn="tl">
                  <a:srgbClr val="000000">
                    <a:alpha val="43137"/>
                  </a:srgbClr>
                </a:outerShdw>
              </a:effectLst>
            </a:endParaRPr>
          </a:p>
        </p:txBody>
      </p:sp>
      <p:pic>
        <p:nvPicPr>
          <p:cNvPr id="4" name="Picture 2" descr="C:\Documents and Settings\Administrator\My Documents\Hippocrates.jpg"/>
          <p:cNvPicPr>
            <a:picLocks noGrp="1" noChangeAspect="1" noChangeArrowheads="1"/>
          </p:cNvPicPr>
          <p:nvPr>
            <p:ph idx="1"/>
          </p:nvPr>
        </p:nvPicPr>
        <p:blipFill>
          <a:blip r:embed="rId2"/>
          <a:srcRect/>
          <a:stretch>
            <a:fillRect/>
          </a:stretch>
        </p:blipFill>
        <p:spPr bwMode="auto">
          <a:xfrm>
            <a:off x="1371600" y="2286000"/>
            <a:ext cx="6858000" cy="4267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GALEN</a:t>
            </a:r>
            <a:endParaRPr lang="en-US" b="1" dirty="0">
              <a:effectLst>
                <a:outerShdw blurRad="38100" dist="38100" dir="2700000" algn="tl">
                  <a:srgbClr val="000000">
                    <a:alpha val="43137"/>
                  </a:srgbClr>
                </a:outerShdw>
              </a:effectLst>
            </a:endParaRPr>
          </a:p>
        </p:txBody>
      </p:sp>
      <p:pic>
        <p:nvPicPr>
          <p:cNvPr id="4" name="Picture 2" descr="C:\Documents and Settings\Administrator\My Documents\Galen.jpg"/>
          <p:cNvPicPr>
            <a:picLocks noGrp="1" noChangeAspect="1" noChangeArrowheads="1"/>
          </p:cNvPicPr>
          <p:nvPr>
            <p:ph idx="1"/>
          </p:nvPr>
        </p:nvPicPr>
        <p:blipFill>
          <a:blip r:embed="rId2"/>
          <a:srcRect/>
          <a:stretch>
            <a:fillRect/>
          </a:stretch>
        </p:blipFill>
        <p:spPr bwMode="auto">
          <a:xfrm>
            <a:off x="1524000" y="2307176"/>
            <a:ext cx="5638800" cy="416982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120000"/>
              </a:lnSpc>
            </a:pPr>
            <a:r>
              <a:rPr lang="en-US" sz="2800" b="1" dirty="0" smtClean="0">
                <a:solidFill>
                  <a:srgbClr val="993300"/>
                </a:solidFill>
                <a:latin typeface="Arial" charset="0"/>
              </a:rPr>
              <a:t>Galen - 2nd century AD :</a:t>
            </a:r>
            <a:endParaRPr lang="en-US" sz="2800" b="1" dirty="0" smtClean="0">
              <a:solidFill>
                <a:srgbClr val="003300"/>
              </a:solidFill>
              <a:latin typeface="Arial" charset="0"/>
            </a:endParaRPr>
          </a:p>
          <a:p>
            <a:pPr>
              <a:lnSpc>
                <a:spcPct val="120000"/>
              </a:lnSpc>
            </a:pPr>
            <a:r>
              <a:rPr lang="en-US" sz="2800" b="1" dirty="0" smtClean="0">
                <a:solidFill>
                  <a:srgbClr val="003300"/>
                </a:solidFill>
                <a:latin typeface="Arial" charset="0"/>
              </a:rPr>
              <a:t>Galen devised a system to balance </a:t>
            </a:r>
          </a:p>
          <a:p>
            <a:pPr>
              <a:lnSpc>
                <a:spcPct val="120000"/>
              </a:lnSpc>
              <a:buNone/>
            </a:pPr>
            <a:r>
              <a:rPr lang="en-US" sz="2800" b="1" dirty="0" smtClean="0">
                <a:solidFill>
                  <a:srgbClr val="003300"/>
                </a:solidFill>
                <a:latin typeface="Arial" charset="0"/>
              </a:rPr>
              <a:t>   the humors by using drugs of a </a:t>
            </a:r>
          </a:p>
          <a:p>
            <a:pPr>
              <a:lnSpc>
                <a:spcPct val="120000"/>
              </a:lnSpc>
              <a:buNone/>
            </a:pPr>
            <a:r>
              <a:rPr lang="en-US" sz="2800" b="1" dirty="0" smtClean="0">
                <a:solidFill>
                  <a:srgbClr val="003300"/>
                </a:solidFill>
                <a:latin typeface="Arial" charset="0"/>
              </a:rPr>
              <a:t>   contrary nature. </a:t>
            </a:r>
          </a:p>
          <a:p>
            <a:pPr>
              <a:lnSpc>
                <a:spcPct val="120000"/>
              </a:lnSpc>
            </a:pPr>
            <a:r>
              <a:rPr lang="en-US" sz="2800" b="1" dirty="0" smtClean="0">
                <a:solidFill>
                  <a:srgbClr val="003300"/>
                </a:solidFill>
                <a:latin typeface="Arial" charset="0"/>
              </a:rPr>
              <a:t>Galen also advocated </a:t>
            </a:r>
            <a:r>
              <a:rPr lang="en-US" sz="2800" b="1" dirty="0" err="1" smtClean="0">
                <a:solidFill>
                  <a:srgbClr val="003300"/>
                </a:solidFill>
                <a:latin typeface="Arial" charset="0"/>
              </a:rPr>
              <a:t>polypharmacy</a:t>
            </a:r>
            <a:r>
              <a:rPr lang="en-US" sz="2800" b="1" dirty="0" smtClean="0">
                <a:solidFill>
                  <a:srgbClr val="003300"/>
                </a:solidFill>
                <a:latin typeface="Arial" charset="0"/>
              </a:rPr>
              <a:t>. </a:t>
            </a:r>
          </a:p>
          <a:p>
            <a:pPr>
              <a:lnSpc>
                <a:spcPct val="120000"/>
              </a:lnSpc>
            </a:pPr>
            <a:endParaRPr lang="en-US" sz="1400" b="1" dirty="0" smtClean="0">
              <a:solidFill>
                <a:srgbClr val="003300"/>
              </a:solidFill>
              <a:latin typeface="Arial" charset="0"/>
            </a:endParaRPr>
          </a:p>
          <a:p>
            <a:pPr>
              <a:lnSpc>
                <a:spcPct val="120000"/>
              </a:lnSpc>
            </a:pPr>
            <a:r>
              <a:rPr lang="en-US" sz="2800" b="1" dirty="0" smtClean="0">
                <a:solidFill>
                  <a:srgbClr val="003300"/>
                </a:solidFill>
                <a:latin typeface="Arial" charset="0"/>
              </a:rPr>
              <a:t>Galen had an </a:t>
            </a:r>
            <a:r>
              <a:rPr lang="en-US" sz="2800" b="1" dirty="0" smtClean="0">
                <a:solidFill>
                  <a:srgbClr val="993300"/>
                </a:solidFill>
                <a:latin typeface="Arial" charset="0"/>
              </a:rPr>
              <a:t>‘</a:t>
            </a:r>
            <a:r>
              <a:rPr lang="en-US" sz="2800" b="1" dirty="0" err="1" smtClean="0">
                <a:solidFill>
                  <a:srgbClr val="993300"/>
                </a:solidFill>
                <a:latin typeface="Arial" charset="0"/>
              </a:rPr>
              <a:t>iatreion</a:t>
            </a:r>
            <a:r>
              <a:rPr lang="en-US" sz="2800" b="1" dirty="0" smtClean="0">
                <a:solidFill>
                  <a:srgbClr val="993300"/>
                </a:solidFill>
                <a:latin typeface="Arial" charset="0"/>
              </a:rPr>
              <a:t>’</a:t>
            </a:r>
            <a:r>
              <a:rPr lang="en-US" sz="2800" b="1" dirty="0" smtClean="0">
                <a:solidFill>
                  <a:srgbClr val="003300"/>
                </a:solidFill>
                <a:latin typeface="Arial" charset="0"/>
              </a:rPr>
              <a:t> where he </a:t>
            </a:r>
          </a:p>
          <a:p>
            <a:pPr>
              <a:lnSpc>
                <a:spcPct val="120000"/>
              </a:lnSpc>
              <a:buNone/>
            </a:pPr>
            <a:r>
              <a:rPr lang="en-US" sz="2800" b="1" dirty="0" smtClean="0">
                <a:solidFill>
                  <a:srgbClr val="003300"/>
                </a:solidFill>
                <a:latin typeface="Arial" charset="0"/>
              </a:rPr>
              <a:t>   received patients; he also had an </a:t>
            </a:r>
            <a:r>
              <a:rPr lang="en-US" sz="2800" b="1" dirty="0" smtClean="0">
                <a:solidFill>
                  <a:srgbClr val="993300"/>
                </a:solidFill>
                <a:latin typeface="Arial" charset="0"/>
              </a:rPr>
              <a:t>‘</a:t>
            </a:r>
            <a:r>
              <a:rPr lang="en-US" sz="2800" b="1" dirty="0" err="1" smtClean="0">
                <a:solidFill>
                  <a:srgbClr val="993300"/>
                </a:solidFill>
                <a:latin typeface="Arial" charset="0"/>
              </a:rPr>
              <a:t>apotheca</a:t>
            </a:r>
            <a:r>
              <a:rPr lang="en-US" sz="2800" b="1" dirty="0" smtClean="0">
                <a:solidFill>
                  <a:srgbClr val="993300"/>
                </a:solidFill>
                <a:latin typeface="Arial" charset="0"/>
              </a:rPr>
              <a:t>’</a:t>
            </a:r>
            <a:r>
              <a:rPr lang="en-US" sz="2800" b="1" dirty="0" smtClean="0">
                <a:solidFill>
                  <a:srgbClr val="003300"/>
                </a:solidFill>
                <a:latin typeface="Arial" charset="0"/>
              </a:rPr>
              <a:t> or store and preparation room.</a:t>
            </a:r>
            <a:endParaRPr lang="en-US" sz="2800" dirty="0" smtClean="0">
              <a:solidFill>
                <a:srgbClr val="003300"/>
              </a:solidFill>
              <a:latin typeface="Arial" charset="0"/>
            </a:endParaRP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TotalTime>
  <Words>1160</Words>
  <Application>Microsoft Office PowerPoint</Application>
  <PresentationFormat>On-screen Show (4:3)</PresentationFormat>
  <Paragraphs>138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HISTORY OF PHARMACY</vt:lpstr>
      <vt:lpstr>Slide 2</vt:lpstr>
      <vt:lpstr>   Dawn of Humanity </vt:lpstr>
      <vt:lpstr>A Dual Heritage </vt:lpstr>
      <vt:lpstr>Slide 5</vt:lpstr>
      <vt:lpstr>Era of Hippocrates and Galen </vt:lpstr>
      <vt:lpstr>HIPPOCRATES</vt:lpstr>
      <vt:lpstr>GALEN</vt:lpstr>
      <vt:lpstr>Slide 9</vt:lpstr>
      <vt:lpstr>THE CHANGING TIMES</vt:lpstr>
      <vt:lpstr>Slide 11</vt:lpstr>
      <vt:lpstr>PARACELSUS</vt:lpstr>
      <vt:lpstr>DOCTRINE OF SIGNATURE </vt:lpstr>
      <vt:lpstr>Slide 14</vt:lpstr>
      <vt:lpstr>EUPHRASIA OFFICINALIS </vt:lpstr>
      <vt:lpstr>GELSEMIUM SEMPERVIRENS </vt:lpstr>
      <vt:lpstr>TARENTULA HISPANICA </vt:lpstr>
      <vt:lpstr>THUJA OCCIDENTALIS</vt:lpstr>
      <vt:lpstr>PULSATILLA  NIGRICANS </vt:lpstr>
      <vt:lpstr>LACHESIS MUTANS </vt:lpstr>
      <vt:lpstr>HAMAMELIS VIRGINIA </vt:lpstr>
      <vt:lpstr>CORALLIUM RUBRUM </vt:lpstr>
      <vt:lpstr>CHELIDONIUM MAJUS </vt:lpstr>
      <vt:lpstr>CALCAREA  CARBONICUM </vt:lpstr>
      <vt:lpstr>Developments in Pharmacy </vt:lpstr>
      <vt:lpstr>PHARMACOPOEIA</vt:lpstr>
      <vt:lpstr>Slide 27</vt:lpstr>
      <vt:lpstr> Specifics in Medicine </vt:lpstr>
      <vt:lpstr>Slide 29</vt:lpstr>
      <vt:lpstr> Lack of Principles </vt:lpstr>
      <vt:lpstr>Slide 31</vt:lpstr>
      <vt:lpstr>C.F.SAMUEL HAHNEMANN</vt:lpstr>
      <vt:lpstr>Slide 33</vt:lpstr>
      <vt:lpstr>MEDICAL PHILOSOPHY DURING HAHNEMANN’S TIME</vt:lpstr>
      <vt:lpstr>Slide 35</vt:lpstr>
      <vt:lpstr>Slide 36</vt:lpstr>
      <vt:lpstr>MODES OF TREATMENT DURING HAHNEMANN’ TIME </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Windows</cp:lastModifiedBy>
  <cp:revision>61</cp:revision>
  <dcterms:created xsi:type="dcterms:W3CDTF">2019-10-21T03:43:04Z</dcterms:created>
  <dcterms:modified xsi:type="dcterms:W3CDTF">2019-10-29T03:56:35Z</dcterms:modified>
</cp:coreProperties>
</file>